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embeddedFontLst>
    <p:embeddedFont>
      <p:font typeface="Roboto Thin"/>
      <p:regular r:id="rId66"/>
      <p:bold r:id="rId67"/>
      <p:italic r:id="rId68"/>
      <p:boldItalic r:id="rId69"/>
    </p:embeddedFont>
    <p:embeddedFont>
      <p:font typeface="Roboto Black"/>
      <p:bold r:id="rId70"/>
      <p:boldItalic r:id="rId71"/>
    </p:embeddedFont>
    <p:embeddedFont>
      <p:font typeface="Roboto Medium"/>
      <p:regular r:id="rId72"/>
      <p:bold r:id="rId73"/>
      <p:italic r:id="rId74"/>
      <p:boldItalic r:id="rId75"/>
    </p:embeddedFont>
    <p:embeddedFont>
      <p:font typeface="Roboto"/>
      <p:regular r:id="rId76"/>
      <p:bold r:id="rId77"/>
      <p:italic r:id="rId78"/>
      <p:boldItalic r:id="rId79"/>
    </p:embeddedFont>
    <p:embeddedFont>
      <p:font typeface="Roboto Condensed Light"/>
      <p:regular r:id="rId80"/>
      <p:bold r:id="rId81"/>
      <p:italic r:id="rId82"/>
      <p:boldItalic r:id="rId83"/>
    </p:embeddedFont>
    <p:embeddedFont>
      <p:font typeface="Roboto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hda7r2h85ws0TeklsOWp/bESRY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Light-regular.fntdata"/><Relationship Id="rId83" Type="http://schemas.openxmlformats.org/officeDocument/2006/relationships/font" Target="fonts/RobotoCondensedLight-boldItalic.fntdata"/><Relationship Id="rId42" Type="http://schemas.openxmlformats.org/officeDocument/2006/relationships/slide" Target="slides/slide38.xml"/><Relationship Id="rId86" Type="http://schemas.openxmlformats.org/officeDocument/2006/relationships/font" Target="fonts/RobotoLight-italic.fntdata"/><Relationship Id="rId41" Type="http://schemas.openxmlformats.org/officeDocument/2006/relationships/slide" Target="slides/slide37.xml"/><Relationship Id="rId85" Type="http://schemas.openxmlformats.org/officeDocument/2006/relationships/font" Target="fonts/RobotoLight-bold.fntdata"/><Relationship Id="rId44" Type="http://schemas.openxmlformats.org/officeDocument/2006/relationships/slide" Target="slides/slide40.xml"/><Relationship Id="rId88" Type="http://customschemas.google.com/relationships/presentationmetadata" Target="metadata"/><Relationship Id="rId43" Type="http://schemas.openxmlformats.org/officeDocument/2006/relationships/slide" Target="slides/slide39.xml"/><Relationship Id="rId87" Type="http://schemas.openxmlformats.org/officeDocument/2006/relationships/font" Target="fonts/RobotoLight-boldItalic.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obotoCondensedLight-regular.fntdata"/><Relationship Id="rId82" Type="http://schemas.openxmlformats.org/officeDocument/2006/relationships/font" Target="fonts/RobotoCondensedLight-italic.fntdata"/><Relationship Id="rId81" Type="http://schemas.openxmlformats.org/officeDocument/2006/relationships/font" Target="fonts/RobotoCondensed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Medium-bold.fntdata"/><Relationship Id="rId72" Type="http://schemas.openxmlformats.org/officeDocument/2006/relationships/font" Target="fonts/RobotoMedium-regular.fntdata"/><Relationship Id="rId31" Type="http://schemas.openxmlformats.org/officeDocument/2006/relationships/slide" Target="slides/slide27.xml"/><Relationship Id="rId75" Type="http://schemas.openxmlformats.org/officeDocument/2006/relationships/font" Target="fonts/RobotoMedium-boldItalic.fntdata"/><Relationship Id="rId30" Type="http://schemas.openxmlformats.org/officeDocument/2006/relationships/slide" Target="slides/slide26.xml"/><Relationship Id="rId74" Type="http://schemas.openxmlformats.org/officeDocument/2006/relationships/font" Target="fonts/RobotoMedium-italic.fntdata"/><Relationship Id="rId33" Type="http://schemas.openxmlformats.org/officeDocument/2006/relationships/slide" Target="slides/slide29.xml"/><Relationship Id="rId77" Type="http://schemas.openxmlformats.org/officeDocument/2006/relationships/font" Target="fonts/Roboto-bold.fntdata"/><Relationship Id="rId32" Type="http://schemas.openxmlformats.org/officeDocument/2006/relationships/slide" Target="slides/slide28.xml"/><Relationship Id="rId76" Type="http://schemas.openxmlformats.org/officeDocument/2006/relationships/font" Target="fonts/Roboto-regular.fntdata"/><Relationship Id="rId35" Type="http://schemas.openxmlformats.org/officeDocument/2006/relationships/slide" Target="slides/slide31.xml"/><Relationship Id="rId79" Type="http://schemas.openxmlformats.org/officeDocument/2006/relationships/font" Target="fonts/Roboto-boldItalic.fntdata"/><Relationship Id="rId34" Type="http://schemas.openxmlformats.org/officeDocument/2006/relationships/slide" Target="slides/slide30.xml"/><Relationship Id="rId78" Type="http://schemas.openxmlformats.org/officeDocument/2006/relationships/font" Target="fonts/Roboto-italic.fntdata"/><Relationship Id="rId71" Type="http://schemas.openxmlformats.org/officeDocument/2006/relationships/font" Target="fonts/RobotoBlack-boldItalic.fntdata"/><Relationship Id="rId70" Type="http://schemas.openxmlformats.org/officeDocument/2006/relationships/font" Target="fonts/RobotoBlack-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Thin-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Thin-italic.fntdata"/><Relationship Id="rId23" Type="http://schemas.openxmlformats.org/officeDocument/2006/relationships/slide" Target="slides/slide19.xml"/><Relationship Id="rId67" Type="http://schemas.openxmlformats.org/officeDocument/2006/relationships/font" Target="fonts/RobotoThin-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Thin-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bif.org/es/document/80509/principles-of-data-quality" TargetMode="External"/><Relationship Id="rId3" Type="http://schemas.openxmlformats.org/officeDocument/2006/relationships/hyperlink" Target="https://www.gbif.org/es/document/80528/principles-and-methods-of-data-cleaning-primary-species-and-species-occurrence-data"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CO"/>
              <a:t>Estos son nuestros facilitadores que vienen desarrollando esta temática en cada uno de sus nodos y que de manera frecuente están compartiendo su conocimiento y experiencias en diferentes espacio de formación e la red.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96" name="Google Shape;19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Ahora los dejo con Anabela Plos del Nodo GBIF Argentina…</a:t>
            </a:r>
            <a:endParaRPr/>
          </a:p>
        </p:txBody>
      </p:sp>
      <p:sp>
        <p:nvSpPr>
          <p:cNvPr id="223" name="Google Shape;22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36" name="Google Shape;2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45" name="Google Shape;24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59" name="Google Shape;25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70" name="Google Shape;27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80" name="Google Shape;28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92" name="Google Shape;29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04" name="Google Shape;30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Hola todos!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Soy Dairo Escobar, coordinador del SiB Colombia y del Nodo GBIF para este país.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Quiero darles la bienvenida a este maravilloso taller que  </a:t>
            </a:r>
            <a:r>
              <a:rPr b="0" i="0" lang="es-CO" sz="1200">
                <a:solidFill>
                  <a:schemeClr val="dk1"/>
                </a:solidFill>
                <a:latin typeface="Calibri"/>
                <a:ea typeface="Calibri"/>
                <a:cs typeface="Calibri"/>
                <a:sym typeface="Calibri"/>
              </a:rPr>
              <a:t>busca compartir con ustedes y toda la comunidad las buenas prácticas que facilitan la gestión de información y datos sobre biodiversidad para su publicación, acceso y uso; siempre de manera gratuita y libre, como parte de la filosofía de trabajo de GBIF.</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Nuestro objetivo será </a:t>
            </a:r>
            <a:r>
              <a:rPr b="1" i="0" lang="es-CO" sz="1200">
                <a:solidFill>
                  <a:schemeClr val="dk1"/>
                </a:solidFill>
                <a:latin typeface="Calibri"/>
                <a:ea typeface="Calibri"/>
                <a:cs typeface="Calibri"/>
                <a:sym typeface="Calibri"/>
              </a:rPr>
              <a:t>Mejorar las capacidades de trabajo con datos sobre biodiversidad</a:t>
            </a:r>
            <a:r>
              <a:rPr b="0" i="0" lang="es-CO" sz="1200">
                <a:solidFill>
                  <a:schemeClr val="dk1"/>
                </a:solidFill>
                <a:latin typeface="Calibri"/>
                <a:ea typeface="Calibri"/>
                <a:cs typeface="Calibri"/>
                <a:sym typeface="Calibri"/>
              </a:rPr>
              <a:t> y compartir las buenas prácticas que pueden ser aplicadas en las diferentes etapas del flujo de trabajo.</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s-CO" sz="1200" u="none" strike="noStrike">
                <a:solidFill>
                  <a:schemeClr val="dk1"/>
                </a:solidFill>
                <a:latin typeface="Calibri"/>
                <a:ea typeface="Calibri"/>
                <a:cs typeface="Calibri"/>
                <a:sym typeface="Calibri"/>
              </a:rPr>
              <a:t>Este es un taller diseñado y organizado en conjunto por el SiB Colombia, Conabio México, GBIF Argentina, GBIF Chile, VertNet y por supuesto con el apoyo de la red global de GBIF.</a:t>
            </a:r>
            <a:endParaRPr/>
          </a:p>
          <a:p>
            <a:pPr indent="0" lvl="0" marL="0" rtl="0" algn="l">
              <a:spcBef>
                <a:spcPts val="0"/>
              </a:spcBef>
              <a:spcAft>
                <a:spcPts val="0"/>
              </a:spcAft>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hlink"/>
              </a:buClr>
              <a:buSzPts val="1100"/>
              <a:buFont typeface="Calibri"/>
              <a:buNone/>
            </a:pPr>
            <a:r>
              <a:rPr lang="es-CO" u="sng">
                <a:solidFill>
                  <a:schemeClr val="hlink"/>
                </a:solidFill>
                <a:hlinkClick r:id="rId2"/>
              </a:rPr>
              <a:t>https://www.gbif.org/es/document/80509/principles-of-data-quality</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hlink"/>
              </a:buClr>
              <a:buSzPts val="1100"/>
              <a:buFont typeface="Calibri"/>
              <a:buNone/>
            </a:pPr>
            <a:r>
              <a:rPr lang="es-CO" u="sng">
                <a:solidFill>
                  <a:schemeClr val="hlink"/>
                </a:solidFill>
                <a:hlinkClick r:id="rId3"/>
              </a:rPr>
              <a:t>https://www.gbif.org/es/document/80528/principles-and-methods-of-data-cleaning-primary-species-and-species-occurrence-data</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19" name="Google Shape;31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565F"/>
              </a:buClr>
              <a:buSzPts val="1200"/>
              <a:buFont typeface="Roboto"/>
              <a:buNone/>
            </a:pPr>
            <a:r>
              <a:rPr i="0" lang="es-CO" sz="1200">
                <a:solidFill>
                  <a:srgbClr val="4E565F"/>
                </a:solidFill>
                <a:highlight>
                  <a:srgbClr val="F3F3F2"/>
                </a:highlight>
                <a:latin typeface="Roboto"/>
                <a:ea typeface="Roboto"/>
                <a:cs typeface="Roboto"/>
                <a:sym typeface="Roboto"/>
              </a:rPr>
              <a:t>En una base de datos, los datos no tienen calidad ni valor real (Dalcin 2004); sólo tienen un valor potencial que se realiza sólo cuando alguien utiliza los datos para hacer algo útil. La calidad de la información se relaciona con su capacidad para satisfacer las necesidades de sus clientes (inglés 1999). </a:t>
            </a:r>
            <a:r>
              <a:rPr lang="es-CO" sz="1100">
                <a:solidFill>
                  <a:schemeClr val="dk1"/>
                </a:solidFill>
              </a:rPr>
              <a:t>Los datos no son intrínsecamente buenos o malos, depende de para qué los queramos usar. </a:t>
            </a:r>
            <a:r>
              <a:rPr lang="es-CO" sz="1200">
                <a:solidFill>
                  <a:schemeClr val="dk1"/>
                </a:solidFill>
              </a:rPr>
              <a:t>La calidad esta dada por el propósito</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37" name="Google Shape;33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a2f790c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fa2f790c2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565F"/>
              </a:buClr>
              <a:buSzPts val="1200"/>
              <a:buFont typeface="Roboto"/>
              <a:buNone/>
            </a:pPr>
            <a:r>
              <a:rPr i="0" lang="es-CO" sz="1200">
                <a:solidFill>
                  <a:srgbClr val="4E565F"/>
                </a:solidFill>
                <a:highlight>
                  <a:srgbClr val="F3F3F2"/>
                </a:highlight>
                <a:latin typeface="Roboto"/>
                <a:ea typeface="Roboto"/>
                <a:cs typeface="Roboto"/>
                <a:sym typeface="Roboto"/>
              </a:rPr>
              <a:t>En una base de datos, los datos no tienen calidad ni valor real (Dalcin 2004); sólo tienen un valor potencial que se realiza sólo cuando alguien utiliza los datos para hacer algo útil. La calidad de la información se relaciona con su capacidad para satisfacer las necesidades de sus clientes (inglés 1999). </a:t>
            </a:r>
            <a:r>
              <a:rPr lang="es-CO" sz="1100">
                <a:solidFill>
                  <a:schemeClr val="dk1"/>
                </a:solidFill>
              </a:rPr>
              <a:t>Los datos no son intrínsecamente buenos o malos, depende de para qué los queramos usar. </a:t>
            </a:r>
            <a:r>
              <a:rPr lang="es-CO" sz="1200">
                <a:solidFill>
                  <a:schemeClr val="dk1"/>
                </a:solidFill>
              </a:rPr>
              <a:t>La calidad esta dada por el propósito</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49" name="Google Shape;349;gfa2f790c2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a2f790c2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fa2f790c2d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565F"/>
              </a:buClr>
              <a:buSzPts val="1200"/>
              <a:buFont typeface="Roboto"/>
              <a:buNone/>
            </a:pPr>
            <a:r>
              <a:rPr i="0" lang="es-CO" sz="1200">
                <a:solidFill>
                  <a:srgbClr val="4E565F"/>
                </a:solidFill>
                <a:highlight>
                  <a:srgbClr val="F3F3F2"/>
                </a:highlight>
                <a:latin typeface="Roboto"/>
                <a:ea typeface="Roboto"/>
                <a:cs typeface="Roboto"/>
                <a:sym typeface="Roboto"/>
              </a:rPr>
              <a:t>En una base de datos, los datos no tienen calidad ni valor real (Dalcin 2004); sólo tienen un valor potencial que se realiza sólo cuando alguien utiliza los datos para hacer algo útil. La calidad de la información se relaciona con su capacidad para satisfacer las necesidades de sus clientes (inglés 1999). </a:t>
            </a:r>
            <a:r>
              <a:rPr lang="es-CO" sz="1100">
                <a:solidFill>
                  <a:schemeClr val="dk1"/>
                </a:solidFill>
              </a:rPr>
              <a:t>Los datos no son intrínsecamente buenos o malos, depende de para qué los queramos usar. </a:t>
            </a:r>
            <a:r>
              <a:rPr lang="es-CO" sz="1200">
                <a:solidFill>
                  <a:schemeClr val="dk1"/>
                </a:solidFill>
              </a:rPr>
              <a:t>La calidad </a:t>
            </a:r>
            <a:r>
              <a:rPr lang="es-CO"/>
              <a:t>está</a:t>
            </a:r>
            <a:r>
              <a:rPr lang="es-CO" sz="1200">
                <a:solidFill>
                  <a:schemeClr val="dk1"/>
                </a:solidFill>
              </a:rPr>
              <a:t> dada por el propósito</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61" name="Google Shape;361;gfa2f790c2d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b="1" lang="es-CO" sz="1200">
                <a:solidFill>
                  <a:schemeClr val="dk1"/>
                </a:solidFill>
                <a:latin typeface="Calibri"/>
                <a:ea typeface="Calibri"/>
                <a:cs typeface="Calibri"/>
                <a:sym typeface="Calibri"/>
              </a:rPr>
              <a:t>Redman</a:t>
            </a:r>
            <a:r>
              <a:rPr lang="es-CO" sz="1200">
                <a:solidFill>
                  <a:schemeClr val="dk1"/>
                </a:solidFill>
                <a:latin typeface="Calibri"/>
                <a:ea typeface="Calibri"/>
                <a:cs typeface="Calibri"/>
                <a:sym typeface="Calibri"/>
              </a:rPr>
              <a:t>, T.C. </a:t>
            </a:r>
            <a:r>
              <a:rPr b="1" lang="es-CO" sz="1200">
                <a:solidFill>
                  <a:schemeClr val="dk1"/>
                </a:solidFill>
                <a:latin typeface="Calibri"/>
                <a:ea typeface="Calibri"/>
                <a:cs typeface="Calibri"/>
                <a:sym typeface="Calibri"/>
              </a:rPr>
              <a:t>2001</a:t>
            </a:r>
            <a:r>
              <a:rPr lang="es-CO" sz="1200">
                <a:solidFill>
                  <a:schemeClr val="dk1"/>
                </a:solidFill>
                <a:latin typeface="Calibri"/>
                <a:ea typeface="Calibri"/>
                <a:cs typeface="Calibri"/>
                <a:sym typeface="Calibri"/>
              </a:rPr>
              <a:t>. Data Quality: The Field Guide. Boston, MA: Digital Press. ISBN:1-55558-251-6</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73" name="Google Shape;37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385" name="Google Shape;38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b="1" lang="es-CO" sz="1200">
                <a:solidFill>
                  <a:schemeClr val="dk1"/>
                </a:solidFill>
                <a:latin typeface="Calibri"/>
                <a:ea typeface="Calibri"/>
                <a:cs typeface="Calibri"/>
                <a:sym typeface="Calibri"/>
              </a:rPr>
              <a:t>Wilkinson</a:t>
            </a:r>
            <a:r>
              <a:rPr lang="es-CO" sz="1200">
                <a:solidFill>
                  <a:schemeClr val="dk1"/>
                </a:solidFill>
                <a:latin typeface="Calibri"/>
                <a:ea typeface="Calibri"/>
                <a:cs typeface="Calibri"/>
                <a:sym typeface="Calibri"/>
              </a:rPr>
              <a:t>, et al. </a:t>
            </a:r>
            <a:r>
              <a:rPr b="1" lang="es-CO" sz="1200">
                <a:solidFill>
                  <a:schemeClr val="dk1"/>
                </a:solidFill>
                <a:latin typeface="Calibri"/>
                <a:ea typeface="Calibri"/>
                <a:cs typeface="Calibri"/>
                <a:sym typeface="Calibri"/>
              </a:rPr>
              <a:t>2016</a:t>
            </a:r>
            <a:r>
              <a:rPr lang="es-CO" sz="1200">
                <a:solidFill>
                  <a:schemeClr val="dk1"/>
                </a:solidFill>
                <a:latin typeface="Calibri"/>
                <a:ea typeface="Calibri"/>
                <a:cs typeface="Calibri"/>
                <a:sym typeface="Calibri"/>
              </a:rPr>
              <a:t>. The FAIR Guiding Principles for scientific data management and stewardship. https://www.nature.com/articles/sdata201618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00" name="Google Shape;40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rPr b="1" lang="es-CO" sz="1200">
                <a:solidFill>
                  <a:schemeClr val="dk1"/>
                </a:solidFill>
                <a:latin typeface="Calibri"/>
                <a:ea typeface="Calibri"/>
                <a:cs typeface="Calibri"/>
                <a:sym typeface="Calibri"/>
              </a:rPr>
              <a:t>Wilkinson</a:t>
            </a:r>
            <a:r>
              <a:rPr lang="es-CO" sz="1200">
                <a:solidFill>
                  <a:schemeClr val="dk1"/>
                </a:solidFill>
                <a:latin typeface="Calibri"/>
                <a:ea typeface="Calibri"/>
                <a:cs typeface="Calibri"/>
                <a:sym typeface="Calibri"/>
              </a:rPr>
              <a:t>, et al. </a:t>
            </a:r>
            <a:r>
              <a:rPr b="1" lang="es-CO" sz="1200">
                <a:solidFill>
                  <a:schemeClr val="dk1"/>
                </a:solidFill>
                <a:latin typeface="Calibri"/>
                <a:ea typeface="Calibri"/>
                <a:cs typeface="Calibri"/>
                <a:sym typeface="Calibri"/>
              </a:rPr>
              <a:t>2016</a:t>
            </a:r>
            <a:r>
              <a:rPr lang="es-CO" sz="1200">
                <a:solidFill>
                  <a:schemeClr val="dk1"/>
                </a:solidFill>
                <a:latin typeface="Calibri"/>
                <a:ea typeface="Calibri"/>
                <a:cs typeface="Calibri"/>
                <a:sym typeface="Calibri"/>
              </a:rPr>
              <a:t>. The FAIR Guiding Principles for scientific data management and stewardship. https://www.nature.com/articles/sdata201618 </a:t>
            </a:r>
            <a:endParaRPr b="1"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11" name="Google Shape;41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23" name="Google Shape;42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31" name="Google Shape;43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Use la función de </a:t>
            </a:r>
            <a:r>
              <a:rPr lang="es-CO" sz="1200">
                <a:latin typeface="Roboto Medium"/>
                <a:ea typeface="Roboto Medium"/>
                <a:cs typeface="Roboto Medium"/>
                <a:sym typeface="Roboto Medium"/>
              </a:rPr>
              <a:t>Preguntas y respuestas (Q&amp;A) </a:t>
            </a:r>
            <a:r>
              <a:rPr lang="es-CO" sz="1200">
                <a:latin typeface="Roboto Light"/>
                <a:ea typeface="Roboto Light"/>
                <a:cs typeface="Roboto Light"/>
                <a:sym typeface="Roboto Light"/>
              </a:rPr>
              <a:t>para dejar sus comentarios y preguntas a lo largo de la presentación.</a:t>
            </a:r>
            <a:endParaRPr/>
          </a:p>
          <a:p>
            <a:pPr indent="-95250" lvl="0" marL="171450" rtl="0" algn="l">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Una vez finalizada la charla, use la función </a:t>
            </a:r>
            <a:r>
              <a:rPr lang="es-CO" sz="1200">
                <a:latin typeface="Roboto Medium"/>
                <a:ea typeface="Roboto Medium"/>
                <a:cs typeface="Roboto Medium"/>
                <a:sym typeface="Roboto Medium"/>
              </a:rPr>
              <a:t>Levantar la mano </a:t>
            </a:r>
            <a:r>
              <a:rPr lang="es-CO" sz="1200">
                <a:latin typeface="Roboto Light"/>
                <a:ea typeface="Roboto Light"/>
                <a:cs typeface="Roboto Light"/>
                <a:sym typeface="Roboto Light"/>
              </a:rPr>
              <a:t>para realizar sus preguntas al ponente, esta alternativa le ayudará a sacarle más provecho al taller.</a:t>
            </a:r>
            <a:endParaRPr/>
          </a:p>
          <a:p>
            <a:pPr indent="-95250" lvl="0" marL="171450" rtl="0" algn="l">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97" name="Google Shape;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43" name="Google Shape;44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54" name="Google Shape;45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65" name="Google Shape;46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76" name="Google Shape;47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a2f790c2d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fa2f790c2d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84" name="Google Shape;484;gfa2f790c2d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92" name="Google Shape;49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03" name="Google Shape;50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14" name="Google Shape;51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24" name="Google Shape;52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34" name="Google Shape;53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Mantenga su </a:t>
            </a:r>
            <a:r>
              <a:rPr lang="es-CO" sz="1200">
                <a:latin typeface="Roboto Medium"/>
                <a:ea typeface="Roboto Medium"/>
                <a:cs typeface="Roboto Medium"/>
                <a:sym typeface="Roboto Medium"/>
              </a:rPr>
              <a:t>micrófono en silencio</a:t>
            </a:r>
            <a:r>
              <a:rPr lang="es-CO" sz="1200">
                <a:latin typeface="Roboto Light"/>
                <a:ea typeface="Roboto Light"/>
                <a:cs typeface="Roboto Light"/>
                <a:sym typeface="Roboto Light"/>
              </a:rPr>
              <a:t>. </a:t>
            </a:r>
            <a:r>
              <a:rPr lang="es-CO">
                <a:latin typeface="Roboto Light"/>
                <a:ea typeface="Roboto Light"/>
                <a:cs typeface="Roboto Light"/>
                <a:sym typeface="Roboto Light"/>
              </a:rPr>
              <a:t>Nuestro equipo de apoyo lo habilitará y le indicará cuándo activarlo para que intervenga.</a:t>
            </a:r>
            <a:endParaRPr/>
          </a:p>
          <a:p>
            <a:pPr indent="-95250" lvl="0" marL="171450" marR="0" rtl="0" algn="l">
              <a:lnSpc>
                <a:spcPct val="100000"/>
              </a:lnSpc>
              <a:spcBef>
                <a:spcPts val="0"/>
              </a:spcBef>
              <a:spcAft>
                <a:spcPts val="0"/>
              </a:spcAft>
              <a:buClr>
                <a:schemeClr val="dk1"/>
              </a:buClr>
              <a:buSzPts val="1200"/>
              <a:buFont typeface="Arial"/>
              <a:buNone/>
            </a:pPr>
            <a:r>
              <a:t/>
            </a:r>
            <a:endParaRPr>
              <a:latin typeface="Roboto Light"/>
              <a:ea typeface="Roboto Light"/>
              <a:cs typeface="Roboto Light"/>
              <a:sym typeface="Roboto Light"/>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Al usar el chat, sea cortés, amable e inclusivo; este canal estará habilitado para conversar con los demás asistentes. </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El uso inapropiado de los canales de interacción: chat, Q&amp;A, o micrófono, se sancionará con la expulsión de la sala virtual.</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Finalmente asegúrense que su nombre de usuario en la plataforma aparezca adecuadamente.</a:t>
            </a:r>
            <a:endParaRPr/>
          </a:p>
          <a:p>
            <a:pPr indent="0" lvl="0" marL="0" rtl="0" algn="l">
              <a:spcBef>
                <a:spcPts val="0"/>
              </a:spcBef>
              <a:spcAft>
                <a:spcPts val="0"/>
              </a:spcAft>
              <a:buNone/>
            </a:pPr>
            <a:br>
              <a:rPr lang="es-CO"/>
            </a:br>
            <a:endParaRPr b="0" i="0" sz="1200">
              <a:solidFill>
                <a:schemeClr val="dk1"/>
              </a:solidFill>
              <a:latin typeface="Calibri"/>
              <a:ea typeface="Calibri"/>
              <a:cs typeface="Calibri"/>
              <a:sym typeface="Calibri"/>
            </a:endParaRPr>
          </a:p>
          <a:p>
            <a:pPr indent="0" lvl="0" marL="0" rtl="0" algn="l">
              <a:spcBef>
                <a:spcPts val="0"/>
              </a:spcBef>
              <a:spcAft>
                <a:spcPts val="0"/>
              </a:spcAft>
              <a:buNone/>
            </a:pPr>
            <a:br>
              <a:rPr lang="es-CO"/>
            </a:br>
            <a:endParaRPr/>
          </a:p>
        </p:txBody>
      </p:sp>
      <p:sp>
        <p:nvSpPr>
          <p:cNvPr id="115" name="Google Shape;1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45" name="Google Shape;54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56" name="Google Shape;55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67" name="Google Shape;56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78" name="Google Shape;578;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89" name="Google Shape;58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01" name="Google Shape;60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13" name="Google Shape;61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25" name="Google Shape;62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37" name="Google Shape;63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50" name="Google Shape;65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Empecemos…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Este es el proyecto que nos permite estar hoy ofreciendo este taller y nos motivan muchas cosas: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Por un lado, casi todos los registros biológicos compartidos a través de GBIF pueden ser refinados o mejorados. Por el otro, en Latinoamérica, los especialistas en datos y los tomadores de decisiones, señalan constantemente la calidad de los datos como una prioridad para garantizar su inclusión en las estrategias y políticas nacionales de conservación.</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Este proyecto, busca abordar esta necesidad mediante la documentación de buenas prácticas para mejorar su calidad en las etapas típicas de un flujo de trabajo con datos sobre biodiversidad.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Si bien el proyecto se centra en ofrecer un conjunto de buenas prácticas adaptadas a las necesidades de Latinoamérica, reuniremos materiales existentes de toda la comunidad global.</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https://www.gbif.org/es/project/5JJH6ZKCjztKrqT50OAadQ/mejorando-la-calidad-de-datos-sobre-biodiversidad-en-latinoamerica-documentacion-de-buenas-practicas-para-los-flujos-de-trabajo-y-ciclos-de-vida-de-los-datos</a:t>
            </a:r>
            <a:endParaRPr/>
          </a:p>
          <a:p>
            <a:pPr indent="0" lvl="0" marL="0" marR="0" rtl="0" algn="l">
              <a:lnSpc>
                <a:spcPct val="100000"/>
              </a:lnSpc>
              <a:spcBef>
                <a:spcPts val="0"/>
              </a:spcBef>
              <a:spcAft>
                <a:spcPts val="0"/>
              </a:spcAft>
              <a:buClr>
                <a:schemeClr val="dk1"/>
              </a:buClr>
              <a:buSzPts val="1200"/>
              <a:buFont typeface="Calibri"/>
              <a:buNone/>
            </a:pPr>
            <a:br>
              <a:rPr lang="es-CO"/>
            </a:br>
            <a:endParaRPr b="0" i="0" sz="1200">
              <a:solidFill>
                <a:schemeClr val="dk1"/>
              </a:solidFill>
              <a:latin typeface="Calibri"/>
              <a:ea typeface="Calibri"/>
              <a:cs typeface="Calibri"/>
              <a:sym typeface="Calibri"/>
            </a:endParaRPr>
          </a:p>
          <a:p>
            <a:pPr indent="0" lvl="0" marL="0" rtl="0" algn="l">
              <a:spcBef>
                <a:spcPts val="0"/>
              </a:spcBef>
              <a:spcAft>
                <a:spcPts val="0"/>
              </a:spcAft>
              <a:buNone/>
            </a:pPr>
            <a:br>
              <a:rPr lang="es-CO"/>
            </a:br>
            <a:endParaRPr/>
          </a:p>
        </p:txBody>
      </p:sp>
      <p:sp>
        <p:nvSpPr>
          <p:cNvPr id="130" name="Google Shape;1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64" name="Google Shape;66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678" name="Google Shape;678;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Cuando los datos se utilizan sin tener una visión crítica sobre los posibles errores que contienen, los resultados de sus análisis pueden conducir a conclusiones erróneas y decisiones imprudentes basadas en evidencia poco confiable. Los datos tendrán calidad cuando la información derivada de los mismos representa correctamente el mundo real (los hechos)</a:t>
            </a:r>
            <a:endParaRPr/>
          </a:p>
        </p:txBody>
      </p:sp>
      <p:sp>
        <p:nvSpPr>
          <p:cNvPr id="840" name="Google Shape;84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Las actividades se desarrollarán en torno a este taller, y el equipo del proyecto espera compartir con ustedes los enfoques recomendados en tres etapas diferentes de los flujos de trabajo con datos sobre biodiversidad: digitalización, publicación y repatriación de datos.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1" i="0" lang="es-CO" sz="1200">
                <a:solidFill>
                  <a:schemeClr val="dk1"/>
                </a:solidFill>
                <a:latin typeface="Calibri"/>
                <a:ea typeface="Calibri"/>
                <a:cs typeface="Calibri"/>
                <a:sym typeface="Calibri"/>
              </a:rPr>
              <a:t>En cuanto a Datos no publicados</a:t>
            </a:r>
            <a:r>
              <a:rPr b="0" i="0" lang="es-CO" sz="1200">
                <a:solidFill>
                  <a:schemeClr val="dk1"/>
                </a:solidFill>
                <a:latin typeface="Calibri"/>
                <a:ea typeface="Calibri"/>
                <a:cs typeface="Calibri"/>
                <a:sym typeface="Calibri"/>
              </a:rPr>
              <a:t>: Una gran cantidad de información sobre biodiversidad en Latinoamérica permanece sin digitalizar. Para mejorar la calidad general y su idoneidad de uso, es fundamental considerar la calidad de los datos en las primeras etapas de los procesos de digitalización con protocolos claros y consistentes para la distribución entre los publicadores de datos.</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1" i="0" lang="es-CO" sz="1200">
                <a:solidFill>
                  <a:schemeClr val="dk1"/>
                </a:solidFill>
                <a:latin typeface="Calibri"/>
                <a:ea typeface="Calibri"/>
                <a:cs typeface="Calibri"/>
                <a:sym typeface="Calibri"/>
              </a:rPr>
              <a:t>En cuanto a </a:t>
            </a:r>
            <a:r>
              <a:rPr b="0" i="0" lang="es-CO" sz="1200">
                <a:solidFill>
                  <a:schemeClr val="dk1"/>
                </a:solidFill>
                <a:latin typeface="Calibri"/>
                <a:ea typeface="Calibri"/>
                <a:cs typeface="Calibri"/>
                <a:sym typeface="Calibri"/>
              </a:rPr>
              <a:t>los datos ya publicados son de calidad variable. Necesitamos implementar procesos de calidad unificados a nivel de nodos y publicadores, para identificar y corregir errores, complementar la información existente cuando sea posible y volver a publicarlos.</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Y en cuanto a la </a:t>
            </a:r>
            <a:r>
              <a:rPr b="1" i="0" lang="es-CO" sz="1200">
                <a:solidFill>
                  <a:schemeClr val="dk1"/>
                </a:solidFill>
                <a:latin typeface="Calibri"/>
                <a:ea typeface="Calibri"/>
                <a:cs typeface="Calibri"/>
                <a:sym typeface="Calibri"/>
              </a:rPr>
              <a:t>repatriación de datos</a:t>
            </a:r>
            <a:r>
              <a:rPr b="0" i="0" lang="es-CO" sz="1200">
                <a:solidFill>
                  <a:schemeClr val="dk1"/>
                </a:solidFill>
                <a:latin typeface="Calibri"/>
                <a:ea typeface="Calibri"/>
                <a:cs typeface="Calibri"/>
                <a:sym typeface="Calibri"/>
              </a:rPr>
              <a:t>: Necesitamos datos de buena calidad, datos de investigaciones listos para la toma de decisiones. Un porcentaje considerable de los datos sobre biodiversidad publicados acerca de nuestros países proviene de organizaciones extranjeras. Necesitamos un protocolo claro y unificado para guiar la repatriación, evaluación y mejora de la calidad de estos datos.</a:t>
            </a:r>
            <a:endParaRPr/>
          </a:p>
          <a:p>
            <a:pPr indent="0" lvl="0" marL="0" rtl="0" algn="l">
              <a:spcBef>
                <a:spcPts val="0"/>
              </a:spcBef>
              <a:spcAft>
                <a:spcPts val="0"/>
              </a:spcAft>
              <a:buNone/>
            </a:pPr>
            <a:br>
              <a:rPr lang="es-CO"/>
            </a:b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Cuando los datos se utilizan sin tener una visión crítica sobre los posibles errores que contienen, los resultados de sus análisis pueden conducir a conclusiones erróneas y decisiones imprudentes basadas en evidencia poco confiable. Los datos tendrán calidad cuando la información derivada de los mismos representa correctamente el mundo real (los hechos)</a:t>
            </a:r>
            <a:endParaRPr/>
          </a:p>
        </p:txBody>
      </p:sp>
      <p:sp>
        <p:nvSpPr>
          <p:cNvPr id="867" name="Google Shape;86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Ahora los dejo con Anabela Plos del Nodo GBIF Argentina…</a:t>
            </a:r>
            <a:endParaRPr/>
          </a:p>
        </p:txBody>
      </p:sp>
      <p:sp>
        <p:nvSpPr>
          <p:cNvPr id="878" name="Google Shape;87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Este taller contiene una serie de capítulos en línea que contempla seminarios enfocados en las buenas prácticas para mejorar la calidad de datos, y espacios para responder las inquietudes para su aplicación en casos reales en un espacio que hemos denominado el Consultorio de Calidad de Datos.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El desarrollo de los contenidos </a:t>
            </a:r>
            <a:r>
              <a:rPr b="1" i="0" lang="es-CO" sz="1200">
                <a:solidFill>
                  <a:schemeClr val="dk1"/>
                </a:solidFill>
                <a:latin typeface="Calibri"/>
                <a:ea typeface="Calibri"/>
                <a:cs typeface="Calibri"/>
                <a:sym typeface="Calibri"/>
              </a:rPr>
              <a:t>se realizará 100% en la modalidad e-learning </a:t>
            </a:r>
            <a:endParaRPr/>
          </a:p>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66" name="Google Shape;16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s-CO" sz="1200">
                <a:solidFill>
                  <a:schemeClr val="dk1"/>
                </a:solidFill>
                <a:latin typeface="Calibri"/>
                <a:ea typeface="Calibri"/>
                <a:cs typeface="Calibri"/>
                <a:sym typeface="Calibri"/>
              </a:rPr>
              <a:t>En el Consultorio de Calidad de Datos ustedes tendrán una oportunidad única de compartir sus inquietudes adicionales sobre la implementación de estas buenas prácticas en su trabajo y exponer sus casos reales para recibir orientación y recomendaciones de los facilitadores.</a:t>
            </a:r>
            <a:endParaRPr/>
          </a:p>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Así que los invito a que durante esta semana, nos dejen sus preguntas a través de este formulario para esa sección que desarrollaremos el martes de la próxima semana.</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Pueden hacer múltiples envíos si así lo desean.</a:t>
            </a:r>
            <a:endParaRPr/>
          </a:p>
          <a:p>
            <a:pPr indent="0" lvl="0" marL="0" rtl="0" algn="l">
              <a:spcBef>
                <a:spcPts val="0"/>
              </a:spcBef>
              <a:spcAft>
                <a:spcPts val="0"/>
              </a:spcAft>
              <a:buNone/>
            </a:pPr>
            <a:br>
              <a:rPr lang="es-CO"/>
            </a:b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Respecto al certificado de participación, los asistentes han participado del 100% de los seminarios y consultorio de calidad de datos.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Tengan en cuenta que no se proporcionan certificados para una participación parcial o que no se realice bajo la metodología establecida para cada sesión.</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86" name="Google Shape;1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7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9" name="Shape 19"/>
        <p:cNvGrpSpPr/>
        <p:nvPr/>
      </p:nvGrpSpPr>
      <p:grpSpPr>
        <a:xfrm>
          <a:off x="0" y="0"/>
          <a:ext cx="0" cy="0"/>
          <a:chOff x="0" y="0"/>
          <a:chExt cx="0" cy="0"/>
        </a:xfrm>
      </p:grpSpPr>
      <p:sp>
        <p:nvSpPr>
          <p:cNvPr id="20" name="Google Shape;2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5" name="Shape 25"/>
        <p:cNvGrpSpPr/>
        <p:nvPr/>
      </p:nvGrpSpPr>
      <p:grpSpPr>
        <a:xfrm>
          <a:off x="0" y="0"/>
          <a:ext cx="0" cy="0"/>
          <a:chOff x="0" y="0"/>
          <a:chExt cx="0" cy="0"/>
        </a:xfrm>
      </p:grpSpPr>
      <p:sp>
        <p:nvSpPr>
          <p:cNvPr id="26" name="Google Shape;26;p6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6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6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6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8"/>
          <p:cNvSpPr/>
          <p:nvPr>
            <p:ph idx="2" type="pic"/>
          </p:nvPr>
        </p:nvSpPr>
        <p:spPr>
          <a:xfrm>
            <a:off x="5183188" y="987425"/>
            <a:ext cx="6172200" cy="4873625"/>
          </a:xfrm>
          <a:prstGeom prst="rect">
            <a:avLst/>
          </a:prstGeom>
          <a:noFill/>
          <a:ln>
            <a:noFill/>
          </a:ln>
        </p:spPr>
      </p:sp>
      <p:sp>
        <p:nvSpPr>
          <p:cNvPr id="68" name="Google Shape;68;p6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44.jpg"/><Relationship Id="rId13" Type="http://schemas.openxmlformats.org/officeDocument/2006/relationships/image" Target="../media/image39.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31.jpg"/><Relationship Id="rId15" Type="http://schemas.openxmlformats.org/officeDocument/2006/relationships/image" Target="../media/image40.png"/><Relationship Id="rId14" Type="http://schemas.openxmlformats.org/officeDocument/2006/relationships/image" Target="../media/image37.png"/><Relationship Id="rId16" Type="http://schemas.openxmlformats.org/officeDocument/2006/relationships/image" Target="../media/image47.png"/><Relationship Id="rId5" Type="http://schemas.openxmlformats.org/officeDocument/2006/relationships/image" Target="../media/image28.jpg"/><Relationship Id="rId6" Type="http://schemas.openxmlformats.org/officeDocument/2006/relationships/image" Target="../media/image24.jpg"/><Relationship Id="rId7" Type="http://schemas.openxmlformats.org/officeDocument/2006/relationships/image" Target="../media/image34.jpg"/><Relationship Id="rId8"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45.jpg"/><Relationship Id="rId5" Type="http://schemas.openxmlformats.org/officeDocument/2006/relationships/image" Target="../media/image43.jpg"/><Relationship Id="rId6"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56.jpg"/><Relationship Id="rId6" Type="http://schemas.openxmlformats.org/officeDocument/2006/relationships/hyperlink" Target="https://dwc.tdwg.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46.png"/><Relationship Id="rId5" Type="http://schemas.openxmlformats.org/officeDocument/2006/relationships/image" Target="../media/image49.jpg"/><Relationship Id="rId6" Type="http://schemas.openxmlformats.org/officeDocument/2006/relationships/hyperlink" Target="https://dwc.tdwg.org/" TargetMode="External"/><Relationship Id="rId7" Type="http://schemas.openxmlformats.org/officeDocument/2006/relationships/image" Target="../media/image5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50.png"/><Relationship Id="rId9" Type="http://schemas.openxmlformats.org/officeDocument/2006/relationships/image" Target="../media/image61.jpg"/><Relationship Id="rId5" Type="http://schemas.openxmlformats.org/officeDocument/2006/relationships/image" Target="../media/image51.jpg"/><Relationship Id="rId6" Type="http://schemas.openxmlformats.org/officeDocument/2006/relationships/image" Target="../media/image58.png"/><Relationship Id="rId7" Type="http://schemas.openxmlformats.org/officeDocument/2006/relationships/image" Target="../media/image54.png"/><Relationship Id="rId8"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7.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6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59.png"/><Relationship Id="rId5"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10"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6.jpg"/><Relationship Id="rId7" Type="http://schemas.openxmlformats.org/officeDocument/2006/relationships/hyperlink" Target="https://www.gbif.org/es/occurrence/2826151168" TargetMode="External"/><Relationship Id="rId8" Type="http://schemas.openxmlformats.org/officeDocument/2006/relationships/hyperlink" Target="https://creativecommons.org/licenses/by-nc/4.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image" Target="../media/image69.png"/><Relationship Id="rId9" Type="http://schemas.openxmlformats.org/officeDocument/2006/relationships/image" Target="../media/image84.png"/><Relationship Id="rId5" Type="http://schemas.openxmlformats.org/officeDocument/2006/relationships/image" Target="../media/image74.png"/><Relationship Id="rId6" Type="http://schemas.openxmlformats.org/officeDocument/2006/relationships/image" Target="../media/image70.png"/><Relationship Id="rId7" Type="http://schemas.openxmlformats.org/officeDocument/2006/relationships/image" Target="../media/image80.png"/><Relationship Id="rId8"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83.png"/><Relationship Id="rId9"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75.png"/><Relationship Id="rId8"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76.png"/><Relationship Id="rId9"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6.png"/><Relationship Id="rId7" Type="http://schemas.openxmlformats.org/officeDocument/2006/relationships/image" Target="../media/image75.png"/><Relationship Id="rId8"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76.png"/><Relationship Id="rId9"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85.png"/><Relationship Id="rId8" Type="http://schemas.openxmlformats.org/officeDocument/2006/relationships/image" Target="../media/image78.png"/></Relationships>
</file>

<file path=ppt/slides/_rels/slide57.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76.png"/><Relationship Id="rId9"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75.png"/><Relationship Id="rId8"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76.png"/><Relationship Id="rId9" Type="http://schemas.openxmlformats.org/officeDocument/2006/relationships/image" Target="../media/image90.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75.png"/><Relationship Id="rId8" Type="http://schemas.openxmlformats.org/officeDocument/2006/relationships/image" Target="../media/image78.png"/></Relationships>
</file>

<file path=ppt/slides/_rels/slide59.xml.rels><?xml version="1.0" encoding="UTF-8" standalone="yes"?><Relationships xmlns="http://schemas.openxmlformats.org/package/2006/relationships"><Relationship Id="rId10"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76.png"/><Relationship Id="rId9" Type="http://schemas.openxmlformats.org/officeDocument/2006/relationships/image" Target="../media/image91.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75.png"/><Relationship Id="rId8"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7.jpg"/><Relationship Id="rId7" Type="http://schemas.openxmlformats.org/officeDocument/2006/relationships/hyperlink" Target="https://www.gbif.org/es/occurrence/2826151168" TargetMode="External"/><Relationship Id="rId8" Type="http://schemas.openxmlformats.org/officeDocument/2006/relationships/hyperlink" Target="https://creativecommons.org/licenses/by-nc/4.0/"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nvSpPr>
        <p:spPr>
          <a:xfrm>
            <a:off x="2987040" y="4563291"/>
            <a:ext cx="579990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3600" u="none" cap="none" strike="noStrike">
                <a:solidFill>
                  <a:srgbClr val="EB6B42"/>
                </a:solidFill>
                <a:latin typeface="Roboto Medium"/>
                <a:ea typeface="Roboto Medium"/>
                <a:cs typeface="Roboto Medium"/>
                <a:sym typeface="Roboto Medium"/>
              </a:rPr>
              <a:t>¡Bienvenidxs!</a:t>
            </a:r>
            <a:endParaRPr/>
          </a:p>
          <a:p>
            <a:pPr indent="0" lvl="0" marL="0" marR="0" rtl="0" algn="l">
              <a:spcBef>
                <a:spcPts val="0"/>
              </a:spcBef>
              <a:spcAft>
                <a:spcPts val="0"/>
              </a:spcAft>
              <a:buNone/>
            </a:pPr>
            <a:r>
              <a:rPr lang="es-CO" sz="1800">
                <a:solidFill>
                  <a:srgbClr val="333333"/>
                </a:solidFill>
                <a:latin typeface="Roboto Light"/>
                <a:ea typeface="Roboto Light"/>
                <a:cs typeface="Roboto Light"/>
                <a:sym typeface="Roboto Light"/>
              </a:rPr>
              <a:t>Iniciaremos en breves minutos…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id="198" name="Google Shape;198;p1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99" name="Google Shape;199;p10"/>
          <p:cNvSpPr/>
          <p:nvPr/>
        </p:nvSpPr>
        <p:spPr>
          <a:xfrm>
            <a:off x="0" y="447"/>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10"/>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Grupo</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facilitadores</a:t>
            </a:r>
            <a:endParaRPr/>
          </a:p>
        </p:txBody>
      </p:sp>
      <p:pic>
        <p:nvPicPr>
          <p:cNvPr descr="Maestro" id="201" name="Google Shape;201;p10"/>
          <p:cNvPicPr preferRelativeResize="0"/>
          <p:nvPr/>
        </p:nvPicPr>
        <p:blipFill rotWithShape="1">
          <a:blip r:embed="rId4">
            <a:alphaModFix/>
          </a:blip>
          <a:srcRect b="0" l="0" r="0" t="0"/>
          <a:stretch/>
        </p:blipFill>
        <p:spPr>
          <a:xfrm>
            <a:off x="762163" y="1404257"/>
            <a:ext cx="2520000" cy="2520000"/>
          </a:xfrm>
          <a:prstGeom prst="rect">
            <a:avLst/>
          </a:prstGeom>
          <a:noFill/>
          <a:ln>
            <a:noFill/>
          </a:ln>
        </p:spPr>
      </p:pic>
      <p:pic>
        <p:nvPicPr>
          <p:cNvPr descr="Anabella Plos" id="202" name="Google Shape;202;p10"/>
          <p:cNvPicPr preferRelativeResize="0"/>
          <p:nvPr/>
        </p:nvPicPr>
        <p:blipFill rotWithShape="1">
          <a:blip r:embed="rId5">
            <a:alphaModFix/>
          </a:blip>
          <a:srcRect b="0" l="0" r="0" t="0"/>
          <a:stretch/>
        </p:blipFill>
        <p:spPr>
          <a:xfrm>
            <a:off x="4738554" y="1448237"/>
            <a:ext cx="1679232" cy="1679232"/>
          </a:xfrm>
          <a:prstGeom prst="rect">
            <a:avLst/>
          </a:prstGeom>
          <a:noFill/>
          <a:ln>
            <a:noFill/>
          </a:ln>
        </p:spPr>
      </p:pic>
      <p:pic>
        <p:nvPicPr>
          <p:cNvPr descr="Camila Plata" id="203" name="Google Shape;203;p10"/>
          <p:cNvPicPr preferRelativeResize="0"/>
          <p:nvPr/>
        </p:nvPicPr>
        <p:blipFill rotWithShape="1">
          <a:blip r:embed="rId6">
            <a:alphaModFix/>
          </a:blip>
          <a:srcRect b="0" l="0" r="0" t="0"/>
          <a:stretch/>
        </p:blipFill>
        <p:spPr>
          <a:xfrm>
            <a:off x="9672361" y="1453637"/>
            <a:ext cx="1679232" cy="1679232"/>
          </a:xfrm>
          <a:prstGeom prst="rect">
            <a:avLst/>
          </a:prstGeom>
          <a:noFill/>
          <a:ln>
            <a:noFill/>
          </a:ln>
        </p:spPr>
      </p:pic>
      <p:pic>
        <p:nvPicPr>
          <p:cNvPr descr="Dairo Escobar" id="204" name="Google Shape;204;p10"/>
          <p:cNvPicPr preferRelativeResize="0"/>
          <p:nvPr/>
        </p:nvPicPr>
        <p:blipFill rotWithShape="1">
          <a:blip r:embed="rId7">
            <a:alphaModFix/>
          </a:blip>
          <a:srcRect b="0" l="0" r="0" t="0"/>
          <a:stretch/>
        </p:blipFill>
        <p:spPr>
          <a:xfrm>
            <a:off x="9701138" y="3664134"/>
            <a:ext cx="1679232" cy="1679232"/>
          </a:xfrm>
          <a:prstGeom prst="rect">
            <a:avLst/>
          </a:prstGeom>
          <a:noFill/>
          <a:ln>
            <a:noFill/>
          </a:ln>
        </p:spPr>
      </p:pic>
      <p:pic>
        <p:nvPicPr>
          <p:cNvPr descr="Paula Zermoglio" id="205" name="Google Shape;205;p10"/>
          <p:cNvPicPr preferRelativeResize="0"/>
          <p:nvPr/>
        </p:nvPicPr>
        <p:blipFill rotWithShape="1">
          <a:blip r:embed="rId8">
            <a:alphaModFix/>
          </a:blip>
          <a:srcRect b="0" l="0" r="0" t="0"/>
          <a:stretch/>
        </p:blipFill>
        <p:spPr>
          <a:xfrm>
            <a:off x="4738554" y="3666102"/>
            <a:ext cx="1679232" cy="1679232"/>
          </a:xfrm>
          <a:prstGeom prst="rect">
            <a:avLst/>
          </a:prstGeom>
          <a:noFill/>
          <a:ln>
            <a:noFill/>
          </a:ln>
        </p:spPr>
      </p:pic>
      <p:pic>
        <p:nvPicPr>
          <p:cNvPr id="206" name="Google Shape;206;p10"/>
          <p:cNvPicPr preferRelativeResize="0"/>
          <p:nvPr/>
        </p:nvPicPr>
        <p:blipFill rotWithShape="1">
          <a:blip r:embed="rId9">
            <a:alphaModFix/>
          </a:blip>
          <a:srcRect b="0" l="0" r="0" t="0"/>
          <a:stretch/>
        </p:blipFill>
        <p:spPr>
          <a:xfrm>
            <a:off x="7203512" y="1453637"/>
            <a:ext cx="1679232" cy="1679232"/>
          </a:xfrm>
          <a:prstGeom prst="rect">
            <a:avLst/>
          </a:prstGeom>
          <a:noFill/>
          <a:ln>
            <a:noFill/>
          </a:ln>
        </p:spPr>
      </p:pic>
      <p:pic>
        <p:nvPicPr>
          <p:cNvPr descr="Liliana Lara" id="207" name="Google Shape;207;p10"/>
          <p:cNvPicPr preferRelativeResize="0"/>
          <p:nvPr/>
        </p:nvPicPr>
        <p:blipFill rotWithShape="1">
          <a:blip r:embed="rId10">
            <a:alphaModFix/>
          </a:blip>
          <a:srcRect b="0" l="0" r="0" t="0"/>
          <a:stretch/>
        </p:blipFill>
        <p:spPr>
          <a:xfrm>
            <a:off x="7209099" y="3664134"/>
            <a:ext cx="1681200" cy="1681200"/>
          </a:xfrm>
          <a:prstGeom prst="rect">
            <a:avLst/>
          </a:prstGeom>
          <a:noFill/>
          <a:ln>
            <a:noFill/>
          </a:ln>
        </p:spPr>
      </p:pic>
      <p:pic>
        <p:nvPicPr>
          <p:cNvPr id="208" name="Google Shape;208;p10"/>
          <p:cNvPicPr preferRelativeResize="0"/>
          <p:nvPr/>
        </p:nvPicPr>
        <p:blipFill rotWithShape="1">
          <a:blip r:embed="rId11">
            <a:alphaModFix/>
          </a:blip>
          <a:srcRect b="0" l="0" r="0" t="0"/>
          <a:stretch/>
        </p:blipFill>
        <p:spPr>
          <a:xfrm>
            <a:off x="10907093" y="2681891"/>
            <a:ext cx="444500" cy="444500"/>
          </a:xfrm>
          <a:prstGeom prst="rect">
            <a:avLst/>
          </a:prstGeom>
          <a:noFill/>
          <a:ln>
            <a:noFill/>
          </a:ln>
        </p:spPr>
      </p:pic>
      <p:pic>
        <p:nvPicPr>
          <p:cNvPr id="209" name="Google Shape;209;p10"/>
          <p:cNvPicPr preferRelativeResize="0"/>
          <p:nvPr/>
        </p:nvPicPr>
        <p:blipFill rotWithShape="1">
          <a:blip r:embed="rId12">
            <a:alphaModFix/>
          </a:blip>
          <a:srcRect b="0" l="0" r="0" t="0"/>
          <a:stretch/>
        </p:blipFill>
        <p:spPr>
          <a:xfrm>
            <a:off x="8445799" y="4894611"/>
            <a:ext cx="444500" cy="444500"/>
          </a:xfrm>
          <a:prstGeom prst="rect">
            <a:avLst/>
          </a:prstGeom>
          <a:noFill/>
          <a:ln>
            <a:noFill/>
          </a:ln>
        </p:spPr>
      </p:pic>
      <p:pic>
        <p:nvPicPr>
          <p:cNvPr id="210" name="Google Shape;210;p10"/>
          <p:cNvPicPr preferRelativeResize="0"/>
          <p:nvPr/>
        </p:nvPicPr>
        <p:blipFill rotWithShape="1">
          <a:blip r:embed="rId13">
            <a:alphaModFix/>
          </a:blip>
          <a:srcRect b="0" l="0" r="0" t="0"/>
          <a:stretch/>
        </p:blipFill>
        <p:spPr>
          <a:xfrm>
            <a:off x="5973286" y="4900834"/>
            <a:ext cx="444500" cy="444500"/>
          </a:xfrm>
          <a:prstGeom prst="rect">
            <a:avLst/>
          </a:prstGeom>
          <a:noFill/>
          <a:ln>
            <a:noFill/>
          </a:ln>
        </p:spPr>
      </p:pic>
      <p:pic>
        <p:nvPicPr>
          <p:cNvPr id="211" name="Google Shape;211;p10"/>
          <p:cNvPicPr preferRelativeResize="0"/>
          <p:nvPr/>
        </p:nvPicPr>
        <p:blipFill rotWithShape="1">
          <a:blip r:embed="rId14">
            <a:alphaModFix/>
          </a:blip>
          <a:srcRect b="0" l="0" r="0" t="0"/>
          <a:stretch/>
        </p:blipFill>
        <p:spPr>
          <a:xfrm>
            <a:off x="8438244" y="2682146"/>
            <a:ext cx="444500" cy="444500"/>
          </a:xfrm>
          <a:prstGeom prst="rect">
            <a:avLst/>
          </a:prstGeom>
          <a:noFill/>
          <a:ln>
            <a:noFill/>
          </a:ln>
        </p:spPr>
      </p:pic>
      <p:pic>
        <p:nvPicPr>
          <p:cNvPr id="212" name="Google Shape;212;p10"/>
          <p:cNvPicPr preferRelativeResize="0"/>
          <p:nvPr/>
        </p:nvPicPr>
        <p:blipFill rotWithShape="1">
          <a:blip r:embed="rId15">
            <a:alphaModFix/>
          </a:blip>
          <a:srcRect b="0" l="0" r="0" t="0"/>
          <a:stretch/>
        </p:blipFill>
        <p:spPr>
          <a:xfrm>
            <a:off x="10935870" y="4900167"/>
            <a:ext cx="444500" cy="444500"/>
          </a:xfrm>
          <a:prstGeom prst="rect">
            <a:avLst/>
          </a:prstGeom>
          <a:noFill/>
          <a:ln>
            <a:noFill/>
          </a:ln>
        </p:spPr>
      </p:pic>
      <p:pic>
        <p:nvPicPr>
          <p:cNvPr id="213" name="Google Shape;213;p10"/>
          <p:cNvPicPr preferRelativeResize="0"/>
          <p:nvPr/>
        </p:nvPicPr>
        <p:blipFill rotWithShape="1">
          <a:blip r:embed="rId16">
            <a:alphaModFix/>
          </a:blip>
          <a:srcRect b="0" l="0" r="0" t="0"/>
          <a:stretch/>
        </p:blipFill>
        <p:spPr>
          <a:xfrm>
            <a:off x="5973286" y="2688369"/>
            <a:ext cx="444500" cy="444500"/>
          </a:xfrm>
          <a:prstGeom prst="rect">
            <a:avLst/>
          </a:prstGeom>
          <a:noFill/>
          <a:ln>
            <a:noFill/>
          </a:ln>
        </p:spPr>
      </p:pic>
      <p:sp>
        <p:nvSpPr>
          <p:cNvPr id="214" name="Google Shape;214;p10"/>
          <p:cNvSpPr txBox="1"/>
          <p:nvPr/>
        </p:nvSpPr>
        <p:spPr>
          <a:xfrm>
            <a:off x="4738554" y="3080446"/>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Anabela Plos</a:t>
            </a:r>
            <a:endParaRPr sz="1400">
              <a:solidFill>
                <a:schemeClr val="dk1"/>
              </a:solidFill>
              <a:latin typeface="Roboto Thin"/>
              <a:ea typeface="Roboto Thin"/>
              <a:cs typeface="Roboto Thin"/>
              <a:sym typeface="Roboto Thin"/>
            </a:endParaRPr>
          </a:p>
        </p:txBody>
      </p:sp>
      <p:sp>
        <p:nvSpPr>
          <p:cNvPr id="215" name="Google Shape;215;p10"/>
          <p:cNvSpPr txBox="1"/>
          <p:nvPr/>
        </p:nvSpPr>
        <p:spPr>
          <a:xfrm>
            <a:off x="7214958" y="3080446"/>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Diana Hernández</a:t>
            </a:r>
            <a:endParaRPr/>
          </a:p>
        </p:txBody>
      </p:sp>
      <p:sp>
        <p:nvSpPr>
          <p:cNvPr id="216" name="Google Shape;216;p10"/>
          <p:cNvSpPr txBox="1"/>
          <p:nvPr/>
        </p:nvSpPr>
        <p:spPr>
          <a:xfrm>
            <a:off x="9705029" y="3078421"/>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Camila Plata</a:t>
            </a:r>
            <a:endParaRPr/>
          </a:p>
        </p:txBody>
      </p:sp>
      <p:sp>
        <p:nvSpPr>
          <p:cNvPr id="217" name="Google Shape;217;p10"/>
          <p:cNvSpPr txBox="1"/>
          <p:nvPr/>
        </p:nvSpPr>
        <p:spPr>
          <a:xfrm>
            <a:off x="4738554" y="5339111"/>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Paula Zermoglio</a:t>
            </a:r>
            <a:endParaRPr sz="1400">
              <a:solidFill>
                <a:schemeClr val="dk1"/>
              </a:solidFill>
              <a:latin typeface="Roboto Thin"/>
              <a:ea typeface="Roboto Thin"/>
              <a:cs typeface="Roboto Thin"/>
              <a:sym typeface="Roboto Thin"/>
            </a:endParaRPr>
          </a:p>
        </p:txBody>
      </p:sp>
      <p:sp>
        <p:nvSpPr>
          <p:cNvPr id="218" name="Google Shape;218;p10"/>
          <p:cNvSpPr txBox="1"/>
          <p:nvPr/>
        </p:nvSpPr>
        <p:spPr>
          <a:xfrm>
            <a:off x="7214958" y="5339111"/>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Liliana Lara</a:t>
            </a:r>
            <a:endParaRPr/>
          </a:p>
        </p:txBody>
      </p:sp>
      <p:sp>
        <p:nvSpPr>
          <p:cNvPr id="219" name="Google Shape;219;p10"/>
          <p:cNvSpPr txBox="1"/>
          <p:nvPr/>
        </p:nvSpPr>
        <p:spPr>
          <a:xfrm>
            <a:off x="9672361" y="5335876"/>
            <a:ext cx="167534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Dairo Escobar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Roboto Thin"/>
              <a:buNone/>
            </a:pPr>
            <a:r>
              <a:rPr lang="es-CO" sz="4800">
                <a:latin typeface="Roboto Thin"/>
                <a:ea typeface="Roboto Thin"/>
                <a:cs typeface="Roboto Thin"/>
                <a:sym typeface="Roboto Thin"/>
              </a:rPr>
              <a:t>Principios generales</a:t>
            </a:r>
            <a:endParaRPr/>
          </a:p>
        </p:txBody>
      </p:sp>
      <p:sp>
        <p:nvSpPr>
          <p:cNvPr id="231" name="Google Shape;231;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333333"/>
              </a:buClr>
              <a:buSzPts val="2400"/>
              <a:buNone/>
            </a:pPr>
            <a:r>
              <a:rPr b="1" lang="es-CO">
                <a:solidFill>
                  <a:srgbClr val="333333"/>
                </a:solidFill>
                <a:latin typeface="Roboto Black"/>
                <a:ea typeface="Roboto Black"/>
                <a:cs typeface="Roboto Black"/>
                <a:sym typeface="Roboto Black"/>
              </a:rPr>
              <a:t>Tipos de datos, conceptos y tendencias</a:t>
            </a:r>
            <a:endParaRPr/>
          </a:p>
        </p:txBody>
      </p:sp>
      <p:sp>
        <p:nvSpPr>
          <p:cNvPr id="232" name="Google Shape;232;p12"/>
          <p:cNvSpPr txBox="1"/>
          <p:nvPr/>
        </p:nvSpPr>
        <p:spPr>
          <a:xfrm>
            <a:off x="4534988" y="4122142"/>
            <a:ext cx="312202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Anabela Plos &amp; Dairo Escobar</a:t>
            </a:r>
            <a:endParaRPr sz="1400">
              <a:solidFill>
                <a:schemeClr val="dk1"/>
              </a:solidFill>
              <a:latin typeface="Roboto Thin"/>
              <a:ea typeface="Roboto Thin"/>
              <a:cs typeface="Roboto Thin"/>
              <a:sym typeface="Roboto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2000">
                <a:solidFill>
                  <a:srgbClr val="333333"/>
                </a:solidFill>
                <a:latin typeface="Calibri"/>
                <a:ea typeface="Calibri"/>
                <a:cs typeface="Calibri"/>
                <a:sym typeface="Calibri"/>
              </a:rPr>
              <a:t>?</a:t>
            </a:r>
            <a:endParaRPr/>
          </a:p>
        </p:txBody>
      </p:sp>
      <p:pic>
        <p:nvPicPr>
          <p:cNvPr id="239" name="Google Shape;239;p1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40" name="Google Shape;240;p13"/>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Dato </a:t>
            </a:r>
            <a:r>
              <a:rPr lang="es-CO" sz="4800">
                <a:solidFill>
                  <a:schemeClr val="lt1"/>
                </a:solidFill>
                <a:latin typeface="Roboto Thin"/>
                <a:ea typeface="Roboto Thin"/>
                <a:cs typeface="Roboto Thin"/>
                <a:sym typeface="Roboto Thin"/>
              </a:rPr>
              <a:t>de</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Biodiversidad</a:t>
            </a:r>
            <a:endParaRPr/>
          </a:p>
        </p:txBody>
      </p:sp>
      <p:sp>
        <p:nvSpPr>
          <p:cNvPr id="241" name="Google Shape;241;p13"/>
          <p:cNvSpPr txBox="1"/>
          <p:nvPr/>
        </p:nvSpPr>
        <p:spPr>
          <a:xfrm>
            <a:off x="4371481" y="690531"/>
            <a:ext cx="7493363" cy="4555039"/>
          </a:xfrm>
          <a:prstGeom prst="rect">
            <a:avLst/>
          </a:prstGeom>
          <a:noFill/>
          <a:ln>
            <a:noFill/>
          </a:ln>
        </p:spPr>
        <p:txBody>
          <a:bodyPr anchorCtr="0" anchor="t" bIns="60925" lIns="121900" spcFirstLastPara="1" rIns="121900" wrap="square" tIns="60925">
            <a:spAutoFit/>
          </a:bodyPr>
          <a:lstStyle/>
          <a:p>
            <a:pPr indent="0" lvl="0" marL="0" marR="0" rtl="0" algn="just">
              <a:lnSpc>
                <a:spcPct val="300000"/>
              </a:lnSpc>
              <a:spcBef>
                <a:spcPts val="0"/>
              </a:spcBef>
              <a:spcAft>
                <a:spcPts val="0"/>
              </a:spcAft>
              <a:buNone/>
            </a:pPr>
            <a:r>
              <a:rPr lang="es-CO" sz="3200">
                <a:solidFill>
                  <a:schemeClr val="dk1"/>
                </a:solidFill>
                <a:latin typeface="Roboto"/>
                <a:ea typeface="Roboto"/>
                <a:cs typeface="Roboto"/>
                <a:sym typeface="Roboto"/>
              </a:rPr>
              <a:t>Un </a:t>
            </a:r>
            <a:r>
              <a:rPr b="1" lang="es-CO" sz="3200">
                <a:solidFill>
                  <a:srgbClr val="EB6B42"/>
                </a:solidFill>
                <a:latin typeface="Roboto"/>
                <a:ea typeface="Roboto"/>
                <a:cs typeface="Roboto"/>
                <a:sym typeface="Roboto"/>
              </a:rPr>
              <a:t>objeto físico</a:t>
            </a:r>
            <a:endParaRPr/>
          </a:p>
          <a:p>
            <a:pPr indent="0" lvl="0" marL="0" marR="0" rtl="0" algn="just">
              <a:lnSpc>
                <a:spcPct val="300000"/>
              </a:lnSpc>
              <a:spcBef>
                <a:spcPts val="0"/>
              </a:spcBef>
              <a:spcAft>
                <a:spcPts val="0"/>
              </a:spcAft>
              <a:buNone/>
            </a:pPr>
            <a:r>
              <a:rPr lang="es-CO" sz="3200">
                <a:solidFill>
                  <a:schemeClr val="dk1"/>
                </a:solidFill>
                <a:latin typeface="Roboto"/>
                <a:ea typeface="Roboto"/>
                <a:cs typeface="Roboto"/>
                <a:sym typeface="Roboto"/>
              </a:rPr>
              <a:t>Un </a:t>
            </a:r>
            <a:r>
              <a:rPr b="1" lang="es-CO" sz="3200">
                <a:solidFill>
                  <a:srgbClr val="EB6B42"/>
                </a:solidFill>
                <a:latin typeface="Roboto"/>
                <a:ea typeface="Roboto"/>
                <a:cs typeface="Roboto"/>
                <a:sym typeface="Roboto"/>
              </a:rPr>
              <a:t>listado </a:t>
            </a:r>
            <a:r>
              <a:rPr lang="es-CO" sz="3200">
                <a:solidFill>
                  <a:schemeClr val="dk1"/>
                </a:solidFill>
                <a:latin typeface="Roboto"/>
                <a:ea typeface="Roboto"/>
                <a:cs typeface="Roboto"/>
                <a:sym typeface="Roboto"/>
              </a:rPr>
              <a:t>de taxones</a:t>
            </a:r>
            <a:endParaRPr b="1" sz="3200">
              <a:solidFill>
                <a:srgbClr val="EB6B42"/>
              </a:solidFill>
              <a:latin typeface="Roboto"/>
              <a:ea typeface="Roboto"/>
              <a:cs typeface="Roboto"/>
              <a:sym typeface="Roboto"/>
            </a:endParaRPr>
          </a:p>
          <a:p>
            <a:pPr indent="0" lvl="0" marL="0" marR="0" rtl="0" algn="just">
              <a:lnSpc>
                <a:spcPct val="300000"/>
              </a:lnSpc>
              <a:spcBef>
                <a:spcPts val="0"/>
              </a:spcBef>
              <a:spcAft>
                <a:spcPts val="0"/>
              </a:spcAft>
              <a:buNone/>
            </a:pPr>
            <a:r>
              <a:rPr lang="es-CO" sz="3200">
                <a:solidFill>
                  <a:schemeClr val="dk1"/>
                </a:solidFill>
                <a:latin typeface="Roboto"/>
                <a:ea typeface="Roboto"/>
                <a:cs typeface="Roboto"/>
                <a:sym typeface="Roboto"/>
              </a:rPr>
              <a:t>Información proveniente de </a:t>
            </a:r>
            <a:r>
              <a:rPr b="1" lang="es-CO" sz="3200">
                <a:solidFill>
                  <a:srgbClr val="EB6B42"/>
                </a:solidFill>
                <a:latin typeface="Roboto"/>
                <a:ea typeface="Roboto"/>
                <a:cs typeface="Roboto"/>
                <a:sym typeface="Roboto"/>
              </a:rPr>
              <a:t>monitoreo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2000">
                <a:solidFill>
                  <a:srgbClr val="333333"/>
                </a:solidFill>
                <a:latin typeface="Calibri"/>
                <a:ea typeface="Calibri"/>
                <a:cs typeface="Calibri"/>
                <a:sym typeface="Calibri"/>
              </a:rPr>
              <a:t>?</a:t>
            </a:r>
            <a:endParaRPr/>
          </a:p>
        </p:txBody>
      </p:sp>
      <p:pic>
        <p:nvPicPr>
          <p:cNvPr id="248" name="Google Shape;248;p1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49" name="Google Shape;249;p14"/>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Dato </a:t>
            </a:r>
            <a:r>
              <a:rPr lang="es-CO" sz="4800">
                <a:solidFill>
                  <a:schemeClr val="lt1"/>
                </a:solidFill>
                <a:latin typeface="Roboto Thin"/>
                <a:ea typeface="Roboto Thin"/>
                <a:cs typeface="Roboto Thin"/>
                <a:sym typeface="Roboto Thin"/>
              </a:rPr>
              <a:t>de</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Biodiversidad</a:t>
            </a:r>
            <a:endParaRPr/>
          </a:p>
        </p:txBody>
      </p:sp>
      <p:pic>
        <p:nvPicPr>
          <p:cNvPr descr="RMO" id="250" name="Google Shape;250;p14"/>
          <p:cNvPicPr preferRelativeResize="0"/>
          <p:nvPr/>
        </p:nvPicPr>
        <p:blipFill rotWithShape="1">
          <a:blip r:embed="rId4">
            <a:alphaModFix/>
          </a:blip>
          <a:srcRect b="1301" l="71816" r="0" t="0"/>
          <a:stretch/>
        </p:blipFill>
        <p:spPr>
          <a:xfrm>
            <a:off x="7137408" y="3429000"/>
            <a:ext cx="2020536" cy="2007206"/>
          </a:xfrm>
          <a:prstGeom prst="rect">
            <a:avLst/>
          </a:prstGeom>
          <a:noFill/>
          <a:ln>
            <a:noFill/>
          </a:ln>
        </p:spPr>
      </p:pic>
      <p:sp>
        <p:nvSpPr>
          <p:cNvPr id="251" name="Google Shape;251;p14"/>
          <p:cNvSpPr txBox="1"/>
          <p:nvPr/>
        </p:nvSpPr>
        <p:spPr>
          <a:xfrm>
            <a:off x="9474369" y="2712843"/>
            <a:ext cx="1436800" cy="697701"/>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s-CO" sz="1867">
                <a:solidFill>
                  <a:srgbClr val="000000"/>
                </a:solidFill>
                <a:latin typeface="Roboto Thin"/>
                <a:ea typeface="Roboto Thin"/>
                <a:cs typeface="Roboto Thin"/>
                <a:sym typeface="Roboto Thin"/>
              </a:rPr>
              <a:t>Listados</a:t>
            </a:r>
            <a:endParaRPr sz="2400">
              <a:solidFill>
                <a:schemeClr val="dk1"/>
              </a:solidFill>
              <a:latin typeface="Roboto Thin"/>
              <a:ea typeface="Roboto Thin"/>
              <a:cs typeface="Roboto Thin"/>
              <a:sym typeface="Roboto Thin"/>
            </a:endParaRPr>
          </a:p>
          <a:p>
            <a:pPr indent="0" lvl="0" marL="0" marR="0" rtl="0" algn="ctr">
              <a:spcBef>
                <a:spcPts val="0"/>
              </a:spcBef>
              <a:spcAft>
                <a:spcPts val="0"/>
              </a:spcAft>
              <a:buNone/>
            </a:pPr>
            <a:r>
              <a:rPr i="1" lang="es-CO" sz="1867">
                <a:solidFill>
                  <a:srgbClr val="000000"/>
                </a:solidFill>
                <a:latin typeface="Roboto Thin"/>
                <a:ea typeface="Roboto Thin"/>
                <a:cs typeface="Roboto Thin"/>
                <a:sym typeface="Roboto Thin"/>
              </a:rPr>
              <a:t>(Checklist)</a:t>
            </a:r>
            <a:endParaRPr sz="2400">
              <a:solidFill>
                <a:schemeClr val="dk1"/>
              </a:solidFill>
              <a:latin typeface="Roboto Thin"/>
              <a:ea typeface="Roboto Thin"/>
              <a:cs typeface="Roboto Thin"/>
              <a:sym typeface="Roboto Thin"/>
            </a:endParaRPr>
          </a:p>
        </p:txBody>
      </p:sp>
      <p:sp>
        <p:nvSpPr>
          <p:cNvPr id="252" name="Google Shape;252;p14"/>
          <p:cNvSpPr txBox="1"/>
          <p:nvPr/>
        </p:nvSpPr>
        <p:spPr>
          <a:xfrm>
            <a:off x="6857969" y="5452686"/>
            <a:ext cx="2616400" cy="697701"/>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s-CO" sz="1867">
                <a:solidFill>
                  <a:srgbClr val="000000"/>
                </a:solidFill>
                <a:latin typeface="Roboto Thin"/>
                <a:ea typeface="Roboto Thin"/>
                <a:cs typeface="Roboto Thin"/>
                <a:sym typeface="Roboto Thin"/>
              </a:rPr>
              <a:t>Datos de monitoreo</a:t>
            </a:r>
            <a:endParaRPr sz="2400">
              <a:solidFill>
                <a:schemeClr val="dk1"/>
              </a:solidFill>
              <a:latin typeface="Roboto Thin"/>
              <a:ea typeface="Roboto Thin"/>
              <a:cs typeface="Roboto Thin"/>
              <a:sym typeface="Roboto Thin"/>
            </a:endParaRPr>
          </a:p>
          <a:p>
            <a:pPr indent="0" lvl="0" marL="0" marR="0" rtl="0" algn="ctr">
              <a:spcBef>
                <a:spcPts val="0"/>
              </a:spcBef>
              <a:spcAft>
                <a:spcPts val="0"/>
              </a:spcAft>
              <a:buNone/>
            </a:pPr>
            <a:r>
              <a:rPr i="1" lang="es-CO" sz="1867">
                <a:solidFill>
                  <a:srgbClr val="000000"/>
                </a:solidFill>
                <a:latin typeface="Roboto Thin"/>
                <a:ea typeface="Roboto Thin"/>
                <a:cs typeface="Roboto Thin"/>
                <a:sym typeface="Roboto Thin"/>
              </a:rPr>
              <a:t>(Sample data)</a:t>
            </a:r>
            <a:endParaRPr sz="2400">
              <a:solidFill>
                <a:schemeClr val="dk1"/>
              </a:solidFill>
              <a:latin typeface="Roboto Thin"/>
              <a:ea typeface="Roboto Thin"/>
              <a:cs typeface="Roboto Thin"/>
              <a:sym typeface="Roboto Thin"/>
            </a:endParaRPr>
          </a:p>
        </p:txBody>
      </p:sp>
      <p:sp>
        <p:nvSpPr>
          <p:cNvPr id="253" name="Google Shape;253;p14"/>
          <p:cNvSpPr txBox="1"/>
          <p:nvPr/>
        </p:nvSpPr>
        <p:spPr>
          <a:xfrm>
            <a:off x="4853794" y="2731299"/>
            <a:ext cx="1844800" cy="697701"/>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s-CO" sz="1867">
                <a:solidFill>
                  <a:srgbClr val="000000"/>
                </a:solidFill>
                <a:latin typeface="Roboto Thin"/>
                <a:ea typeface="Roboto Thin"/>
                <a:cs typeface="Roboto Thin"/>
                <a:sym typeface="Roboto Thin"/>
              </a:rPr>
              <a:t>Ejemplar</a:t>
            </a:r>
            <a:endParaRPr sz="2400">
              <a:solidFill>
                <a:schemeClr val="dk1"/>
              </a:solidFill>
              <a:latin typeface="Roboto Thin"/>
              <a:ea typeface="Roboto Thin"/>
              <a:cs typeface="Roboto Thin"/>
              <a:sym typeface="Roboto Thin"/>
            </a:endParaRPr>
          </a:p>
          <a:p>
            <a:pPr indent="0" lvl="0" marL="0" marR="0" rtl="0" algn="ctr">
              <a:spcBef>
                <a:spcPts val="0"/>
              </a:spcBef>
              <a:spcAft>
                <a:spcPts val="0"/>
              </a:spcAft>
              <a:buNone/>
            </a:pPr>
            <a:r>
              <a:rPr i="1" lang="es-CO" sz="1867">
                <a:solidFill>
                  <a:srgbClr val="000000"/>
                </a:solidFill>
                <a:latin typeface="Roboto Thin"/>
                <a:ea typeface="Roboto Thin"/>
                <a:cs typeface="Roboto Thin"/>
                <a:sym typeface="Roboto Thin"/>
              </a:rPr>
              <a:t>(Occurrences)</a:t>
            </a:r>
            <a:endParaRPr sz="2400">
              <a:solidFill>
                <a:schemeClr val="dk1"/>
              </a:solidFill>
              <a:latin typeface="Roboto Thin"/>
              <a:ea typeface="Roboto Thin"/>
              <a:cs typeface="Roboto Thin"/>
              <a:sym typeface="Roboto Thin"/>
            </a:endParaRPr>
          </a:p>
        </p:txBody>
      </p:sp>
      <p:pic>
        <p:nvPicPr>
          <p:cNvPr id="254" name="Google Shape;254;p14"/>
          <p:cNvPicPr preferRelativeResize="0"/>
          <p:nvPr/>
        </p:nvPicPr>
        <p:blipFill rotWithShape="1">
          <a:blip r:embed="rId5">
            <a:alphaModFix/>
          </a:blip>
          <a:srcRect b="0" l="0" r="0" t="0"/>
          <a:stretch/>
        </p:blipFill>
        <p:spPr>
          <a:xfrm>
            <a:off x="4976487" y="712376"/>
            <a:ext cx="1881482" cy="1993727"/>
          </a:xfrm>
          <a:prstGeom prst="rect">
            <a:avLst/>
          </a:prstGeom>
          <a:noFill/>
          <a:ln>
            <a:noFill/>
          </a:ln>
        </p:spPr>
      </p:pic>
      <p:pic>
        <p:nvPicPr>
          <p:cNvPr descr="all_species" id="255" name="Google Shape;255;p14"/>
          <p:cNvPicPr preferRelativeResize="0"/>
          <p:nvPr/>
        </p:nvPicPr>
        <p:blipFill rotWithShape="1">
          <a:blip r:embed="rId6">
            <a:alphaModFix/>
          </a:blip>
          <a:srcRect b="0" l="0" r="0" t="0"/>
          <a:stretch/>
        </p:blipFill>
        <p:spPr>
          <a:xfrm>
            <a:off x="9252028" y="724093"/>
            <a:ext cx="1881482" cy="20072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2000">
                <a:solidFill>
                  <a:srgbClr val="333333"/>
                </a:solidFill>
                <a:latin typeface="Calibri"/>
                <a:ea typeface="Calibri"/>
                <a:cs typeface="Calibri"/>
                <a:sym typeface="Calibri"/>
              </a:rPr>
              <a:t>?</a:t>
            </a:r>
            <a:endParaRPr/>
          </a:p>
        </p:txBody>
      </p:sp>
      <p:pic>
        <p:nvPicPr>
          <p:cNvPr id="262" name="Google Shape;262;p1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63" name="Google Shape;263;p15"/>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Dato </a:t>
            </a:r>
            <a:r>
              <a:rPr lang="es-CO" sz="4800">
                <a:solidFill>
                  <a:schemeClr val="lt1"/>
                </a:solidFill>
                <a:latin typeface="Roboto Thin"/>
                <a:ea typeface="Roboto Thin"/>
                <a:cs typeface="Roboto Thin"/>
                <a:sym typeface="Roboto Thin"/>
              </a:rPr>
              <a:t>de</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Biodiversidad</a:t>
            </a:r>
            <a:endParaRPr/>
          </a:p>
        </p:txBody>
      </p:sp>
      <p:sp>
        <p:nvSpPr>
          <p:cNvPr id="264" name="Google Shape;264;p15"/>
          <p:cNvSpPr txBox="1"/>
          <p:nvPr/>
        </p:nvSpPr>
        <p:spPr>
          <a:xfrm>
            <a:off x="4371481" y="690531"/>
            <a:ext cx="7493363" cy="1600384"/>
          </a:xfrm>
          <a:prstGeom prst="rect">
            <a:avLst/>
          </a:prstGeom>
          <a:noFill/>
          <a:ln>
            <a:noFill/>
          </a:ln>
        </p:spPr>
        <p:txBody>
          <a:bodyPr anchorCtr="0" anchor="t" bIns="60925" lIns="121900" spcFirstLastPara="1" rIns="121900" wrap="square" tIns="60925">
            <a:spAutoFit/>
          </a:bodyPr>
          <a:lstStyle/>
          <a:p>
            <a:pPr indent="0" lvl="0" marL="0" marR="0" rtl="0" algn="just">
              <a:spcBef>
                <a:spcPts val="0"/>
              </a:spcBef>
              <a:spcAft>
                <a:spcPts val="0"/>
              </a:spcAft>
              <a:buNone/>
            </a:pPr>
            <a:r>
              <a:rPr lang="es-CO" sz="3200">
                <a:solidFill>
                  <a:schemeClr val="dk1"/>
                </a:solidFill>
                <a:latin typeface="Roboto Thin"/>
                <a:ea typeface="Roboto Thin"/>
                <a:cs typeface="Roboto Thin"/>
                <a:sym typeface="Roboto Thin"/>
              </a:rPr>
              <a:t>Un </a:t>
            </a:r>
            <a:r>
              <a:rPr b="1" lang="es-CO" sz="3200">
                <a:solidFill>
                  <a:srgbClr val="EB6B42"/>
                </a:solidFill>
                <a:latin typeface="Roboto Thin"/>
                <a:ea typeface="Roboto Thin"/>
                <a:cs typeface="Roboto Thin"/>
                <a:sym typeface="Roboto Thin"/>
              </a:rPr>
              <a:t>objeto físico</a:t>
            </a:r>
            <a:endParaRPr/>
          </a:p>
          <a:p>
            <a:pPr indent="0" lvl="0" marL="0" marR="0" rtl="0" algn="just">
              <a:spcBef>
                <a:spcPts val="0"/>
              </a:spcBef>
              <a:spcAft>
                <a:spcPts val="0"/>
              </a:spcAft>
              <a:buNone/>
            </a:pPr>
            <a:r>
              <a:rPr lang="es-CO" sz="3200">
                <a:solidFill>
                  <a:schemeClr val="dk1"/>
                </a:solidFill>
                <a:latin typeface="Roboto Thin"/>
                <a:ea typeface="Roboto Thin"/>
                <a:cs typeface="Roboto Thin"/>
                <a:sym typeface="Roboto Thin"/>
              </a:rPr>
              <a:t>Un </a:t>
            </a:r>
            <a:r>
              <a:rPr b="1" lang="es-CO" sz="3200">
                <a:solidFill>
                  <a:srgbClr val="EB6B42"/>
                </a:solidFill>
                <a:latin typeface="Roboto Thin"/>
                <a:ea typeface="Roboto Thin"/>
                <a:cs typeface="Roboto Thin"/>
                <a:sym typeface="Roboto Thin"/>
              </a:rPr>
              <a:t>listado </a:t>
            </a:r>
            <a:r>
              <a:rPr lang="es-CO" sz="3200">
                <a:solidFill>
                  <a:schemeClr val="dk1"/>
                </a:solidFill>
                <a:latin typeface="Roboto Thin"/>
                <a:ea typeface="Roboto Thin"/>
                <a:cs typeface="Roboto Thin"/>
                <a:sym typeface="Roboto Thin"/>
              </a:rPr>
              <a:t>de taxones</a:t>
            </a:r>
            <a:endParaRPr b="1" sz="3200">
              <a:solidFill>
                <a:srgbClr val="EB6B42"/>
              </a:solidFill>
              <a:latin typeface="Roboto Thin"/>
              <a:ea typeface="Roboto Thin"/>
              <a:cs typeface="Roboto Thin"/>
              <a:sym typeface="Roboto Thin"/>
            </a:endParaRPr>
          </a:p>
          <a:p>
            <a:pPr indent="0" lvl="0" marL="0" marR="0" rtl="0" algn="just">
              <a:spcBef>
                <a:spcPts val="0"/>
              </a:spcBef>
              <a:spcAft>
                <a:spcPts val="0"/>
              </a:spcAft>
              <a:buNone/>
            </a:pPr>
            <a:r>
              <a:rPr lang="es-CO" sz="3200">
                <a:solidFill>
                  <a:schemeClr val="dk1"/>
                </a:solidFill>
                <a:latin typeface="Roboto Thin"/>
                <a:ea typeface="Roboto Thin"/>
                <a:cs typeface="Roboto Thin"/>
                <a:sym typeface="Roboto Thin"/>
              </a:rPr>
              <a:t>Información proveniente de </a:t>
            </a:r>
            <a:r>
              <a:rPr b="1" lang="es-CO" sz="3200">
                <a:solidFill>
                  <a:srgbClr val="EB6B42"/>
                </a:solidFill>
                <a:latin typeface="Roboto Thin"/>
                <a:ea typeface="Roboto Thin"/>
                <a:cs typeface="Roboto Thin"/>
                <a:sym typeface="Roboto Thin"/>
              </a:rPr>
              <a:t>monitoreo</a:t>
            </a:r>
            <a:endParaRPr/>
          </a:p>
        </p:txBody>
      </p:sp>
      <p:sp>
        <p:nvSpPr>
          <p:cNvPr id="265" name="Google Shape;265;p15"/>
          <p:cNvSpPr txBox="1"/>
          <p:nvPr/>
        </p:nvSpPr>
        <p:spPr>
          <a:xfrm>
            <a:off x="7312936" y="2606360"/>
            <a:ext cx="69442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7200">
                <a:solidFill>
                  <a:srgbClr val="EB6B42"/>
                </a:solidFill>
                <a:latin typeface="Roboto Thin"/>
                <a:ea typeface="Roboto Thin"/>
                <a:cs typeface="Roboto Thin"/>
                <a:sym typeface="Roboto Thin"/>
              </a:rPr>
              <a:t>+</a:t>
            </a:r>
            <a:endParaRPr/>
          </a:p>
        </p:txBody>
      </p:sp>
      <p:sp>
        <p:nvSpPr>
          <p:cNvPr id="266" name="Google Shape;266;p15"/>
          <p:cNvSpPr txBox="1"/>
          <p:nvPr/>
        </p:nvSpPr>
        <p:spPr>
          <a:xfrm>
            <a:off x="4650242" y="3958672"/>
            <a:ext cx="692689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8800">
                <a:solidFill>
                  <a:srgbClr val="EB6B42"/>
                </a:solidFill>
                <a:latin typeface="Roboto"/>
                <a:ea typeface="Roboto"/>
                <a:cs typeface="Roboto"/>
                <a:sym typeface="Roboto"/>
              </a:rPr>
              <a:t>METADATOS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6"/>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2000">
                <a:solidFill>
                  <a:srgbClr val="333333"/>
                </a:solidFill>
                <a:latin typeface="Calibri"/>
                <a:ea typeface="Calibri"/>
                <a:cs typeface="Calibri"/>
                <a:sym typeface="Calibri"/>
              </a:rPr>
              <a:t>?</a:t>
            </a:r>
            <a:endParaRPr/>
          </a:p>
        </p:txBody>
      </p:sp>
      <p:pic>
        <p:nvPicPr>
          <p:cNvPr id="273" name="Google Shape;273;p1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74" name="Google Shape;274;p16"/>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Dato </a:t>
            </a:r>
            <a:r>
              <a:rPr lang="es-CO" sz="4800">
                <a:solidFill>
                  <a:schemeClr val="lt1"/>
                </a:solidFill>
                <a:latin typeface="Roboto Thin"/>
                <a:ea typeface="Roboto Thin"/>
                <a:cs typeface="Roboto Thin"/>
                <a:sym typeface="Roboto Thin"/>
              </a:rPr>
              <a:t>de</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Biodiversidad</a:t>
            </a:r>
            <a:endParaRPr/>
          </a:p>
        </p:txBody>
      </p:sp>
      <p:sp>
        <p:nvSpPr>
          <p:cNvPr id="275" name="Google Shape;275;p16"/>
          <p:cNvSpPr txBox="1"/>
          <p:nvPr/>
        </p:nvSpPr>
        <p:spPr>
          <a:xfrm>
            <a:off x="4461556" y="243015"/>
            <a:ext cx="692689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8800">
                <a:solidFill>
                  <a:srgbClr val="EB6B42"/>
                </a:solidFill>
                <a:latin typeface="Roboto"/>
                <a:ea typeface="Roboto"/>
                <a:cs typeface="Roboto"/>
                <a:sym typeface="Roboto"/>
              </a:rPr>
              <a:t>METADATOS</a:t>
            </a:r>
            <a:endParaRPr/>
          </a:p>
        </p:txBody>
      </p:sp>
      <p:sp>
        <p:nvSpPr>
          <p:cNvPr id="276" name="Google Shape;276;p16"/>
          <p:cNvSpPr txBox="1"/>
          <p:nvPr/>
        </p:nvSpPr>
        <p:spPr>
          <a:xfrm>
            <a:off x="4515278" y="2003547"/>
            <a:ext cx="3161443" cy="3477875"/>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rgbClr val="EB6B42"/>
              </a:buClr>
              <a:buSzPts val="4400"/>
              <a:buFont typeface="Arial"/>
              <a:buChar char="•"/>
            </a:pPr>
            <a:r>
              <a:rPr lang="es-CO" sz="4400">
                <a:solidFill>
                  <a:schemeClr val="dk1"/>
                </a:solidFill>
                <a:latin typeface="Roboto Thin"/>
                <a:ea typeface="Roboto Thin"/>
                <a:cs typeface="Roboto Thin"/>
                <a:sym typeface="Roboto Thin"/>
              </a:rPr>
              <a:t>¿Qué?</a:t>
            </a:r>
            <a:endParaRPr/>
          </a:p>
          <a:p>
            <a:pPr indent="-571500" lvl="0" marL="571500" marR="0" rtl="0" algn="l">
              <a:spcBef>
                <a:spcPts val="0"/>
              </a:spcBef>
              <a:spcAft>
                <a:spcPts val="0"/>
              </a:spcAft>
              <a:buClr>
                <a:srgbClr val="EB6B42"/>
              </a:buClr>
              <a:buSzPts val="4400"/>
              <a:buFont typeface="Arial"/>
              <a:buChar char="•"/>
            </a:pPr>
            <a:r>
              <a:rPr lang="es-CO" sz="4400">
                <a:solidFill>
                  <a:schemeClr val="dk1"/>
                </a:solidFill>
                <a:latin typeface="Roboto Thin"/>
                <a:ea typeface="Roboto Thin"/>
                <a:cs typeface="Roboto Thin"/>
                <a:sym typeface="Roboto Thin"/>
              </a:rPr>
              <a:t>¿Quién?</a:t>
            </a:r>
            <a:endParaRPr/>
          </a:p>
          <a:p>
            <a:pPr indent="-571500" lvl="0" marL="571500" marR="0" rtl="0" algn="l">
              <a:spcBef>
                <a:spcPts val="0"/>
              </a:spcBef>
              <a:spcAft>
                <a:spcPts val="0"/>
              </a:spcAft>
              <a:buClr>
                <a:srgbClr val="EB6B42"/>
              </a:buClr>
              <a:buSzPts val="4400"/>
              <a:buFont typeface="Arial"/>
              <a:buChar char="•"/>
            </a:pPr>
            <a:r>
              <a:rPr lang="es-CO" sz="4400">
                <a:solidFill>
                  <a:schemeClr val="dk1"/>
                </a:solidFill>
                <a:latin typeface="Roboto Thin"/>
                <a:ea typeface="Roboto Thin"/>
                <a:cs typeface="Roboto Thin"/>
                <a:sym typeface="Roboto Thin"/>
              </a:rPr>
              <a:t>¿Cuándo?</a:t>
            </a:r>
            <a:endParaRPr/>
          </a:p>
          <a:p>
            <a:pPr indent="-571500" lvl="0" marL="571500" marR="0" rtl="0" algn="l">
              <a:spcBef>
                <a:spcPts val="0"/>
              </a:spcBef>
              <a:spcAft>
                <a:spcPts val="0"/>
              </a:spcAft>
              <a:buClr>
                <a:srgbClr val="EB6B42"/>
              </a:buClr>
              <a:buSzPts val="4400"/>
              <a:buFont typeface="Arial"/>
              <a:buChar char="•"/>
            </a:pPr>
            <a:r>
              <a:rPr lang="es-CO" sz="4400">
                <a:solidFill>
                  <a:schemeClr val="dk1"/>
                </a:solidFill>
                <a:latin typeface="Roboto Thin"/>
                <a:ea typeface="Roboto Thin"/>
                <a:cs typeface="Roboto Thin"/>
                <a:sym typeface="Roboto Thin"/>
              </a:rPr>
              <a:t>¿Cómo?</a:t>
            </a:r>
            <a:endParaRPr/>
          </a:p>
          <a:p>
            <a:pPr indent="-571500" lvl="0" marL="571500" marR="0" rtl="0" algn="l">
              <a:spcBef>
                <a:spcPts val="0"/>
              </a:spcBef>
              <a:spcAft>
                <a:spcPts val="0"/>
              </a:spcAft>
              <a:buClr>
                <a:srgbClr val="EB6B42"/>
              </a:buClr>
              <a:buSzPts val="4400"/>
              <a:buFont typeface="Arial"/>
              <a:buChar char="•"/>
            </a:pPr>
            <a:r>
              <a:rPr lang="es-CO" sz="4400">
                <a:solidFill>
                  <a:schemeClr val="dk1"/>
                </a:solidFill>
                <a:latin typeface="Roboto Thin"/>
                <a:ea typeface="Roboto Thin"/>
                <a:cs typeface="Roboto Thin"/>
                <a:sym typeface="Roboto Thin"/>
              </a:rPr>
              <a:t>¿Dónde?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pic>
        <p:nvPicPr>
          <p:cNvPr id="282" name="Google Shape;282;p1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83" name="Google Shape;283;p17"/>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Estándar</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Darwin Core</a:t>
            </a:r>
            <a:endParaRPr/>
          </a:p>
        </p:txBody>
      </p:sp>
      <p:pic>
        <p:nvPicPr>
          <p:cNvPr id="285" name="Google Shape;285;p17"/>
          <p:cNvPicPr preferRelativeResize="0"/>
          <p:nvPr/>
        </p:nvPicPr>
        <p:blipFill rotWithShape="1">
          <a:blip r:embed="rId4">
            <a:alphaModFix/>
          </a:blip>
          <a:srcRect b="0" l="0" r="0" t="0"/>
          <a:stretch/>
        </p:blipFill>
        <p:spPr>
          <a:xfrm>
            <a:off x="1190610" y="2114847"/>
            <a:ext cx="1663106" cy="1663106"/>
          </a:xfrm>
          <a:prstGeom prst="rect">
            <a:avLst/>
          </a:prstGeom>
          <a:noFill/>
          <a:ln>
            <a:noFill/>
          </a:ln>
        </p:spPr>
      </p:pic>
      <p:sp>
        <p:nvSpPr>
          <p:cNvPr id="286" name="Google Shape;286;p17"/>
          <p:cNvSpPr txBox="1"/>
          <p:nvPr/>
        </p:nvSpPr>
        <p:spPr>
          <a:xfrm>
            <a:off x="4421173" y="882877"/>
            <a:ext cx="7598182" cy="32521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CO" sz="2800">
                <a:solidFill>
                  <a:srgbClr val="000000"/>
                </a:solidFill>
                <a:latin typeface="Roboto"/>
                <a:ea typeface="Roboto"/>
                <a:cs typeface="Roboto"/>
                <a:sym typeface="Roboto"/>
              </a:rPr>
              <a:t>Estándar </a:t>
            </a:r>
            <a:r>
              <a:rPr lang="es-CO" sz="2800">
                <a:solidFill>
                  <a:schemeClr val="dk1"/>
                </a:solidFill>
                <a:latin typeface="Roboto"/>
                <a:ea typeface="Roboto"/>
                <a:cs typeface="Roboto"/>
                <a:sym typeface="Roboto"/>
              </a:rPr>
              <a:t>creado y mantenido </a:t>
            </a:r>
            <a:r>
              <a:rPr lang="es-CO" sz="2800">
                <a:solidFill>
                  <a:srgbClr val="000000"/>
                </a:solidFill>
                <a:latin typeface="Roboto"/>
                <a:ea typeface="Roboto"/>
                <a:cs typeface="Roboto"/>
                <a:sym typeface="Roboto"/>
              </a:rPr>
              <a:t>por</a:t>
            </a:r>
            <a:r>
              <a:rPr b="1" lang="es-CO" sz="2800">
                <a:solidFill>
                  <a:srgbClr val="000000"/>
                </a:solidFill>
                <a:latin typeface="Roboto"/>
                <a:ea typeface="Roboto"/>
                <a:cs typeface="Roboto"/>
                <a:sym typeface="Roboto"/>
              </a:rPr>
              <a:t> </a:t>
            </a:r>
            <a:r>
              <a:rPr lang="es-CO" sz="2800">
                <a:solidFill>
                  <a:srgbClr val="000000"/>
                </a:solidFill>
                <a:latin typeface="Roboto"/>
                <a:ea typeface="Roboto"/>
                <a:cs typeface="Roboto"/>
                <a:sym typeface="Roboto"/>
              </a:rPr>
              <a:t>la </a:t>
            </a:r>
            <a:r>
              <a:rPr b="1" lang="es-CO" sz="2800">
                <a:solidFill>
                  <a:srgbClr val="000000"/>
                </a:solidFill>
                <a:latin typeface="Roboto"/>
                <a:ea typeface="Roboto"/>
                <a:cs typeface="Roboto"/>
                <a:sym typeface="Roboto"/>
              </a:rPr>
              <a:t>Biodiversity Information Standards - </a:t>
            </a:r>
            <a:r>
              <a:rPr lang="es-CO" sz="2800">
                <a:solidFill>
                  <a:srgbClr val="000000"/>
                </a:solidFill>
                <a:latin typeface="Roboto"/>
                <a:ea typeface="Roboto"/>
                <a:cs typeface="Roboto"/>
                <a:sym typeface="Roboto"/>
              </a:rPr>
              <a:t>TDWG para facilitar el intercambio de información de registros biológicos, proveyendo definiciones de referencia, ejemplos y comentarios</a:t>
            </a:r>
            <a:r>
              <a:rPr lang="es-CO" sz="2800">
                <a:solidFill>
                  <a:srgbClr val="000000"/>
                </a:solidFill>
                <a:latin typeface="Roboto Thin"/>
                <a:ea typeface="Roboto Thin"/>
                <a:cs typeface="Roboto Thin"/>
                <a:sym typeface="Roboto Thin"/>
              </a:rPr>
              <a:t>.</a:t>
            </a:r>
            <a:endParaRPr sz="2800">
              <a:solidFill>
                <a:schemeClr val="dk1"/>
              </a:solidFill>
              <a:latin typeface="Roboto Thin"/>
              <a:ea typeface="Roboto Thin"/>
              <a:cs typeface="Roboto Thin"/>
              <a:sym typeface="Roboto Thin"/>
            </a:endParaRPr>
          </a:p>
        </p:txBody>
      </p:sp>
      <p:pic>
        <p:nvPicPr>
          <p:cNvPr id="287" name="Google Shape;287;p17"/>
          <p:cNvPicPr preferRelativeResize="0"/>
          <p:nvPr/>
        </p:nvPicPr>
        <p:blipFill rotWithShape="1">
          <a:blip r:embed="rId5">
            <a:alphaModFix/>
          </a:blip>
          <a:srcRect b="20046" l="0" r="0" t="25729"/>
          <a:stretch/>
        </p:blipFill>
        <p:spPr>
          <a:xfrm>
            <a:off x="9967032" y="5077209"/>
            <a:ext cx="2052323" cy="1112843"/>
          </a:xfrm>
          <a:prstGeom prst="rect">
            <a:avLst/>
          </a:prstGeom>
          <a:noFill/>
          <a:ln>
            <a:noFill/>
          </a:ln>
          <a:effectLst>
            <a:outerShdw blurRad="292100" rotWithShape="0" algn="tl" dir="2700000" dist="139700">
              <a:srgbClr val="333333">
                <a:alpha val="64705"/>
              </a:srgbClr>
            </a:outerShdw>
          </a:effectLst>
        </p:spPr>
      </p:pic>
      <p:sp>
        <p:nvSpPr>
          <p:cNvPr id="288" name="Google Shape;288;p17"/>
          <p:cNvSpPr txBox="1"/>
          <p:nvPr/>
        </p:nvSpPr>
        <p:spPr>
          <a:xfrm>
            <a:off x="3975031" y="5533438"/>
            <a:ext cx="4000000" cy="656614"/>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s-CO" sz="2667">
                <a:solidFill>
                  <a:schemeClr val="hlink"/>
                </a:solidFill>
                <a:uFill>
                  <a:noFill/>
                </a:uFill>
                <a:latin typeface="Calibri"/>
                <a:ea typeface="Calibri"/>
                <a:cs typeface="Calibri"/>
                <a:sym typeface="Calibri"/>
                <a:hlinkClick r:id="rId6"/>
              </a:rPr>
              <a:t>https://dwc.tdwg.org</a:t>
            </a:r>
            <a:r>
              <a:rPr lang="es-CO" sz="2667">
                <a:solidFill>
                  <a:schemeClr val="dk1"/>
                </a:solidFill>
                <a:latin typeface="Calibri"/>
                <a:ea typeface="Calibri"/>
                <a:cs typeface="Calibri"/>
                <a:sym typeface="Calibri"/>
              </a:rPr>
              <a:t> </a:t>
            </a:r>
            <a:endParaRPr sz="2667">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pic>
        <p:nvPicPr>
          <p:cNvPr id="294" name="Google Shape;294;p1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95" name="Google Shape;295;p18"/>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8"/>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Estándar</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Darwin Core</a:t>
            </a:r>
            <a:endParaRPr/>
          </a:p>
        </p:txBody>
      </p:sp>
      <p:pic>
        <p:nvPicPr>
          <p:cNvPr id="297" name="Google Shape;297;p18"/>
          <p:cNvPicPr preferRelativeResize="0"/>
          <p:nvPr/>
        </p:nvPicPr>
        <p:blipFill rotWithShape="1">
          <a:blip r:embed="rId4">
            <a:alphaModFix/>
          </a:blip>
          <a:srcRect b="0" l="0" r="0" t="0"/>
          <a:stretch/>
        </p:blipFill>
        <p:spPr>
          <a:xfrm>
            <a:off x="1190610" y="2114847"/>
            <a:ext cx="1663106" cy="1663106"/>
          </a:xfrm>
          <a:prstGeom prst="rect">
            <a:avLst/>
          </a:prstGeom>
          <a:noFill/>
          <a:ln>
            <a:noFill/>
          </a:ln>
        </p:spPr>
      </p:pic>
      <p:pic>
        <p:nvPicPr>
          <p:cNvPr id="298" name="Google Shape;298;p18"/>
          <p:cNvPicPr preferRelativeResize="0"/>
          <p:nvPr/>
        </p:nvPicPr>
        <p:blipFill rotWithShape="1">
          <a:blip r:embed="rId5">
            <a:alphaModFix/>
          </a:blip>
          <a:srcRect b="20046" l="0" r="0" t="25729"/>
          <a:stretch/>
        </p:blipFill>
        <p:spPr>
          <a:xfrm>
            <a:off x="9967032" y="5077209"/>
            <a:ext cx="2052323" cy="1112843"/>
          </a:xfrm>
          <a:prstGeom prst="rect">
            <a:avLst/>
          </a:prstGeom>
          <a:noFill/>
          <a:ln>
            <a:noFill/>
          </a:ln>
          <a:effectLst>
            <a:outerShdw blurRad="292100" rotWithShape="0" algn="tl" dir="2700000" dist="139700">
              <a:srgbClr val="333333">
                <a:alpha val="64705"/>
              </a:srgbClr>
            </a:outerShdw>
          </a:effectLst>
        </p:spPr>
      </p:pic>
      <p:sp>
        <p:nvSpPr>
          <p:cNvPr id="299" name="Google Shape;299;p18"/>
          <p:cNvSpPr txBox="1"/>
          <p:nvPr/>
        </p:nvSpPr>
        <p:spPr>
          <a:xfrm>
            <a:off x="3975031" y="5533438"/>
            <a:ext cx="4000000" cy="656614"/>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s-CO" sz="2667">
                <a:solidFill>
                  <a:schemeClr val="hlink"/>
                </a:solidFill>
                <a:uFill>
                  <a:noFill/>
                </a:uFill>
                <a:latin typeface="Calibri"/>
                <a:ea typeface="Calibri"/>
                <a:cs typeface="Calibri"/>
                <a:sym typeface="Calibri"/>
                <a:hlinkClick r:id="rId6"/>
              </a:rPr>
              <a:t>https://dwc.tdwg.org</a:t>
            </a:r>
            <a:r>
              <a:rPr lang="es-CO" sz="2667">
                <a:solidFill>
                  <a:schemeClr val="dk1"/>
                </a:solidFill>
                <a:latin typeface="Calibri"/>
                <a:ea typeface="Calibri"/>
                <a:cs typeface="Calibri"/>
                <a:sym typeface="Calibri"/>
              </a:rPr>
              <a:t> </a:t>
            </a:r>
            <a:endParaRPr sz="2667">
              <a:solidFill>
                <a:schemeClr val="dk1"/>
              </a:solidFill>
              <a:latin typeface="Calibri"/>
              <a:ea typeface="Calibri"/>
              <a:cs typeface="Calibri"/>
              <a:sym typeface="Calibri"/>
            </a:endParaRPr>
          </a:p>
        </p:txBody>
      </p:sp>
      <p:pic>
        <p:nvPicPr>
          <p:cNvPr descr="DarwinCore-TDWG2011" id="300" name="Google Shape;300;p18"/>
          <p:cNvPicPr preferRelativeResize="0"/>
          <p:nvPr/>
        </p:nvPicPr>
        <p:blipFill rotWithShape="1">
          <a:blip r:embed="rId7">
            <a:alphaModFix/>
          </a:blip>
          <a:srcRect b="0" l="0" r="0" t="0"/>
          <a:stretch/>
        </p:blipFill>
        <p:spPr>
          <a:xfrm>
            <a:off x="4847959" y="483784"/>
            <a:ext cx="6153431" cy="43699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307" name="Google Shape;307;p1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08" name="Google Shape;308;p19"/>
          <p:cNvSpPr txBox="1"/>
          <p:nvPr/>
        </p:nvSpPr>
        <p:spPr>
          <a:xfrm>
            <a:off x="172645" y="4620392"/>
            <a:ext cx="40443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500">
                <a:solidFill>
                  <a:schemeClr val="lt1"/>
                </a:solidFill>
                <a:latin typeface="Roboto Thin"/>
                <a:ea typeface="Roboto Thin"/>
                <a:cs typeface="Roboto Thin"/>
                <a:sym typeface="Roboto Thin"/>
              </a:rPr>
              <a:t>Identificadores</a:t>
            </a:r>
            <a:r>
              <a:rPr b="1" lang="es-CO" sz="4600">
                <a:solidFill>
                  <a:schemeClr val="lt1"/>
                </a:solidFill>
                <a:latin typeface="Roboto"/>
                <a:ea typeface="Roboto"/>
                <a:cs typeface="Roboto"/>
                <a:sym typeface="Roboto"/>
              </a:rPr>
              <a:t> únicos</a:t>
            </a:r>
            <a:endParaRPr sz="4600">
              <a:solidFill>
                <a:schemeClr val="lt1"/>
              </a:solidFill>
              <a:latin typeface="Roboto"/>
              <a:ea typeface="Roboto"/>
              <a:cs typeface="Roboto"/>
              <a:sym typeface="Roboto"/>
            </a:endParaRPr>
          </a:p>
        </p:txBody>
      </p:sp>
      <p:pic>
        <p:nvPicPr>
          <p:cNvPr id="309" name="Google Shape;309;p19"/>
          <p:cNvPicPr preferRelativeResize="0"/>
          <p:nvPr/>
        </p:nvPicPr>
        <p:blipFill rotWithShape="1">
          <a:blip r:embed="rId4">
            <a:alphaModFix/>
          </a:blip>
          <a:srcRect b="0" l="0" r="0" t="0"/>
          <a:stretch/>
        </p:blipFill>
        <p:spPr>
          <a:xfrm>
            <a:off x="788601" y="1868265"/>
            <a:ext cx="2467124" cy="2467124"/>
          </a:xfrm>
          <a:prstGeom prst="rect">
            <a:avLst/>
          </a:prstGeom>
          <a:noFill/>
          <a:ln>
            <a:noFill/>
          </a:ln>
        </p:spPr>
      </p:pic>
      <p:sp>
        <p:nvSpPr>
          <p:cNvPr id="310" name="Google Shape;310;p19"/>
          <p:cNvSpPr txBox="1"/>
          <p:nvPr/>
        </p:nvSpPr>
        <p:spPr>
          <a:xfrm>
            <a:off x="4542076" y="1000550"/>
            <a:ext cx="3605600" cy="4278040"/>
          </a:xfrm>
          <a:prstGeom prst="rect">
            <a:avLst/>
          </a:prstGeom>
          <a:noFill/>
          <a:ln>
            <a:noFill/>
          </a:ln>
        </p:spPr>
        <p:txBody>
          <a:bodyPr anchorCtr="0" anchor="t" bIns="60925" lIns="121900" spcFirstLastPara="1" rIns="121900" wrap="square" tIns="60925">
            <a:spAutoFit/>
          </a:bodyPr>
          <a:lstStyle/>
          <a:p>
            <a:pPr indent="-457189" lvl="0" marL="457189" marR="0" rtl="0" algn="l">
              <a:lnSpc>
                <a:spcPct val="150000"/>
              </a:lnSpc>
              <a:spcBef>
                <a:spcPts val="0"/>
              </a:spcBef>
              <a:spcAft>
                <a:spcPts val="0"/>
              </a:spcAft>
              <a:buClr>
                <a:srgbClr val="EB6B42"/>
              </a:buClr>
              <a:buSzPts val="3600"/>
              <a:buFont typeface="Arial"/>
              <a:buChar char="•"/>
            </a:pPr>
            <a:r>
              <a:rPr lang="es-CO" sz="3600">
                <a:solidFill>
                  <a:srgbClr val="000000"/>
                </a:solidFill>
                <a:latin typeface="Roboto Thin"/>
                <a:ea typeface="Roboto Thin"/>
                <a:cs typeface="Roboto Thin"/>
                <a:sym typeface="Roboto Thin"/>
              </a:rPr>
              <a:t>Personas</a:t>
            </a:r>
            <a:endParaRPr sz="36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3600"/>
              <a:buFont typeface="Arial"/>
              <a:buChar char="•"/>
            </a:pPr>
            <a:r>
              <a:rPr lang="es-CO" sz="3600">
                <a:solidFill>
                  <a:srgbClr val="000000"/>
                </a:solidFill>
                <a:latin typeface="Roboto Thin"/>
                <a:ea typeface="Roboto Thin"/>
                <a:cs typeface="Roboto Thin"/>
                <a:sym typeface="Roboto Thin"/>
              </a:rPr>
              <a:t>Instituciones</a:t>
            </a:r>
            <a:endParaRPr sz="36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3600"/>
              <a:buFont typeface="Arial"/>
              <a:buChar char="•"/>
            </a:pPr>
            <a:r>
              <a:rPr lang="es-CO" sz="3600">
                <a:solidFill>
                  <a:srgbClr val="000000"/>
                </a:solidFill>
                <a:latin typeface="Roboto Thin"/>
                <a:ea typeface="Roboto Thin"/>
                <a:cs typeface="Roboto Thin"/>
                <a:sym typeface="Roboto Thin"/>
              </a:rPr>
              <a:t>Colecciones</a:t>
            </a:r>
            <a:endParaRPr sz="36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3600"/>
              <a:buFont typeface="Arial"/>
              <a:buChar char="•"/>
            </a:pPr>
            <a:r>
              <a:rPr lang="es-CO" sz="3600">
                <a:solidFill>
                  <a:srgbClr val="000000"/>
                </a:solidFill>
                <a:latin typeface="Roboto Thin"/>
                <a:ea typeface="Roboto Thin"/>
                <a:cs typeface="Roboto Thin"/>
                <a:sym typeface="Roboto Thin"/>
              </a:rPr>
              <a:t>Publicaciones</a:t>
            </a:r>
            <a:endParaRPr sz="36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3600"/>
              <a:buFont typeface="Arial"/>
              <a:buChar char="•"/>
            </a:pPr>
            <a:r>
              <a:rPr lang="es-CO" sz="3600">
                <a:solidFill>
                  <a:srgbClr val="000000"/>
                </a:solidFill>
                <a:latin typeface="Roboto Thin"/>
                <a:ea typeface="Roboto Thin"/>
                <a:cs typeface="Roboto Thin"/>
                <a:sym typeface="Roboto Thin"/>
              </a:rPr>
              <a:t>Taxones</a:t>
            </a:r>
            <a:endParaRPr sz="3600">
              <a:solidFill>
                <a:schemeClr val="dk1"/>
              </a:solidFill>
              <a:latin typeface="Roboto Thin"/>
              <a:ea typeface="Roboto Thin"/>
              <a:cs typeface="Roboto Thin"/>
              <a:sym typeface="Roboto Thin"/>
            </a:endParaRPr>
          </a:p>
        </p:txBody>
      </p:sp>
      <p:pic>
        <p:nvPicPr>
          <p:cNvPr id="311" name="Google Shape;311;p19"/>
          <p:cNvPicPr preferRelativeResize="0"/>
          <p:nvPr/>
        </p:nvPicPr>
        <p:blipFill rotWithShape="1">
          <a:blip r:embed="rId5">
            <a:alphaModFix/>
          </a:blip>
          <a:srcRect b="0" l="0" r="0" t="0"/>
          <a:stretch/>
        </p:blipFill>
        <p:spPr>
          <a:xfrm>
            <a:off x="9034031" y="277136"/>
            <a:ext cx="1539822" cy="814854"/>
          </a:xfrm>
          <a:prstGeom prst="rect">
            <a:avLst/>
          </a:prstGeom>
          <a:noFill/>
          <a:ln>
            <a:noFill/>
          </a:ln>
        </p:spPr>
      </p:pic>
      <p:pic>
        <p:nvPicPr>
          <p:cNvPr id="312" name="Google Shape;312;p19"/>
          <p:cNvPicPr preferRelativeResize="0"/>
          <p:nvPr/>
        </p:nvPicPr>
        <p:blipFill rotWithShape="1">
          <a:blip r:embed="rId6">
            <a:alphaModFix/>
          </a:blip>
          <a:srcRect b="0" l="0" r="0" t="0"/>
          <a:stretch/>
        </p:blipFill>
        <p:spPr>
          <a:xfrm>
            <a:off x="9166570" y="1559611"/>
            <a:ext cx="1539823" cy="953753"/>
          </a:xfrm>
          <a:prstGeom prst="rect">
            <a:avLst/>
          </a:prstGeom>
          <a:noFill/>
          <a:ln>
            <a:noFill/>
          </a:ln>
        </p:spPr>
      </p:pic>
      <p:pic>
        <p:nvPicPr>
          <p:cNvPr descr="ROR" id="313" name="Google Shape;313;p19"/>
          <p:cNvPicPr preferRelativeResize="0"/>
          <p:nvPr/>
        </p:nvPicPr>
        <p:blipFill rotWithShape="1">
          <a:blip r:embed="rId7">
            <a:alphaModFix/>
          </a:blip>
          <a:srcRect b="0" l="0" r="0" t="0"/>
          <a:stretch/>
        </p:blipFill>
        <p:spPr>
          <a:xfrm>
            <a:off x="9242771" y="2943014"/>
            <a:ext cx="1396665" cy="506814"/>
          </a:xfrm>
          <a:prstGeom prst="rect">
            <a:avLst/>
          </a:prstGeom>
          <a:noFill/>
          <a:ln>
            <a:noFill/>
          </a:ln>
        </p:spPr>
      </p:pic>
      <p:pic>
        <p:nvPicPr>
          <p:cNvPr id="314" name="Google Shape;314;p19"/>
          <p:cNvPicPr preferRelativeResize="0"/>
          <p:nvPr/>
        </p:nvPicPr>
        <p:blipFill rotWithShape="1">
          <a:blip r:embed="rId8">
            <a:alphaModFix/>
          </a:blip>
          <a:srcRect b="0" l="0" r="0" t="0"/>
          <a:stretch/>
        </p:blipFill>
        <p:spPr>
          <a:xfrm>
            <a:off x="9238146" y="3917449"/>
            <a:ext cx="1539823" cy="647490"/>
          </a:xfrm>
          <a:prstGeom prst="rect">
            <a:avLst/>
          </a:prstGeom>
          <a:noFill/>
          <a:ln>
            <a:noFill/>
          </a:ln>
        </p:spPr>
      </p:pic>
      <p:pic>
        <p:nvPicPr>
          <p:cNvPr id="315" name="Google Shape;315;p19"/>
          <p:cNvPicPr preferRelativeResize="0"/>
          <p:nvPr/>
        </p:nvPicPr>
        <p:blipFill rotWithShape="1">
          <a:blip r:embed="rId9">
            <a:alphaModFix/>
          </a:blip>
          <a:srcRect b="0" l="0" r="0" t="0"/>
          <a:stretch/>
        </p:blipFill>
        <p:spPr>
          <a:xfrm>
            <a:off x="9405584" y="4937105"/>
            <a:ext cx="1204949" cy="11913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22" name="Google Shape;322;p20"/>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23" name="Google Shape;323;p20"/>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24" name="Google Shape;324;p20"/>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grpSp>
        <p:nvGrpSpPr>
          <p:cNvPr id="325" name="Google Shape;325;p20"/>
          <p:cNvGrpSpPr/>
          <p:nvPr/>
        </p:nvGrpSpPr>
        <p:grpSpPr>
          <a:xfrm>
            <a:off x="4283826" y="1050672"/>
            <a:ext cx="3624347" cy="3887120"/>
            <a:chOff x="5949125" y="893419"/>
            <a:chExt cx="2889000" cy="2868300"/>
          </a:xfrm>
        </p:grpSpPr>
        <p:sp>
          <p:nvSpPr>
            <p:cNvPr id="326" name="Google Shape;326;p20"/>
            <p:cNvSpPr/>
            <p:nvPr/>
          </p:nvSpPr>
          <p:spPr>
            <a:xfrm>
              <a:off x="5949125" y="893419"/>
              <a:ext cx="2889000" cy="2868300"/>
            </a:xfrm>
            <a:prstGeom prst="rect">
              <a:avLst/>
            </a:prstGeom>
            <a:solidFill>
              <a:srgbClr val="FFFFFF"/>
            </a:solidFill>
            <a:ln cap="flat" cmpd="sng" w="952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pic>
          <p:nvPicPr>
            <p:cNvPr id="327" name="Google Shape;327;p20"/>
            <p:cNvPicPr preferRelativeResize="0"/>
            <p:nvPr/>
          </p:nvPicPr>
          <p:blipFill rotWithShape="1">
            <a:blip r:embed="rId5">
              <a:alphaModFix/>
            </a:blip>
            <a:srcRect b="5572" l="24720" r="49825" t="13643"/>
            <a:stretch/>
          </p:blipFill>
          <p:spPr>
            <a:xfrm>
              <a:off x="5949250" y="893425"/>
              <a:ext cx="1611076" cy="2855974"/>
            </a:xfrm>
            <a:prstGeom prst="rect">
              <a:avLst/>
            </a:prstGeom>
            <a:noFill/>
            <a:ln>
              <a:noFill/>
            </a:ln>
            <a:effectLst>
              <a:outerShdw blurRad="292100" rotWithShape="0" algn="tl" dir="2700000" dist="139700">
                <a:srgbClr val="333333">
                  <a:alpha val="64705"/>
                </a:srgbClr>
              </a:outerShdw>
            </a:effectLst>
          </p:spPr>
        </p:pic>
        <p:pic>
          <p:nvPicPr>
            <p:cNvPr id="328" name="Google Shape;328;p20"/>
            <p:cNvPicPr preferRelativeResize="0"/>
            <p:nvPr/>
          </p:nvPicPr>
          <p:blipFill rotWithShape="1">
            <a:blip r:embed="rId6">
              <a:alphaModFix/>
            </a:blip>
            <a:srcRect b="5572" l="52268" r="28345" t="13643"/>
            <a:stretch/>
          </p:blipFill>
          <p:spPr>
            <a:xfrm>
              <a:off x="7523144" y="893425"/>
              <a:ext cx="1226924" cy="2855974"/>
            </a:xfrm>
            <a:prstGeom prst="rect">
              <a:avLst/>
            </a:prstGeom>
            <a:noFill/>
            <a:ln>
              <a:noFill/>
            </a:ln>
            <a:effectLst>
              <a:outerShdw blurRad="292100" rotWithShape="0" algn="tl" dir="2700000" dist="139700">
                <a:srgbClr val="333333">
                  <a:alpha val="64705"/>
                </a:srgbClr>
              </a:outerShdw>
            </a:effectLst>
          </p:spPr>
        </p:pic>
      </p:grpSp>
      <p:grpSp>
        <p:nvGrpSpPr>
          <p:cNvPr id="329" name="Google Shape;329;p20"/>
          <p:cNvGrpSpPr/>
          <p:nvPr/>
        </p:nvGrpSpPr>
        <p:grpSpPr>
          <a:xfrm>
            <a:off x="8217199" y="1050680"/>
            <a:ext cx="3629143" cy="3887120"/>
            <a:chOff x="3497500" y="2275194"/>
            <a:chExt cx="2892823" cy="2868300"/>
          </a:xfrm>
        </p:grpSpPr>
        <p:grpSp>
          <p:nvGrpSpPr>
            <p:cNvPr id="330" name="Google Shape;330;p20"/>
            <p:cNvGrpSpPr/>
            <p:nvPr/>
          </p:nvGrpSpPr>
          <p:grpSpPr>
            <a:xfrm>
              <a:off x="3497500" y="2275194"/>
              <a:ext cx="2892823" cy="2868300"/>
              <a:chOff x="3497500" y="2275194"/>
              <a:chExt cx="2892823" cy="2868300"/>
            </a:xfrm>
          </p:grpSpPr>
          <p:sp>
            <p:nvSpPr>
              <p:cNvPr id="331" name="Google Shape;331;p20"/>
              <p:cNvSpPr/>
              <p:nvPr/>
            </p:nvSpPr>
            <p:spPr>
              <a:xfrm>
                <a:off x="3501323" y="2275194"/>
                <a:ext cx="2889000" cy="2868300"/>
              </a:xfrm>
              <a:prstGeom prst="rect">
                <a:avLst/>
              </a:prstGeom>
              <a:solidFill>
                <a:srgbClr val="FFFFFF"/>
              </a:solidFill>
              <a:ln cap="flat" cmpd="sng" w="952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pic>
            <p:nvPicPr>
              <p:cNvPr id="332" name="Google Shape;332;p20"/>
              <p:cNvPicPr preferRelativeResize="0"/>
              <p:nvPr/>
            </p:nvPicPr>
            <p:blipFill rotWithShape="1">
              <a:blip r:embed="rId7">
                <a:alphaModFix/>
              </a:blip>
              <a:srcRect b="4843" l="27280" r="28740" t="13756"/>
              <a:stretch/>
            </p:blipFill>
            <p:spPr>
              <a:xfrm>
                <a:off x="3497500" y="2275200"/>
                <a:ext cx="2783776" cy="2855974"/>
              </a:xfrm>
              <a:prstGeom prst="rect">
                <a:avLst/>
              </a:prstGeom>
              <a:noFill/>
              <a:ln>
                <a:noFill/>
              </a:ln>
              <a:effectLst>
                <a:outerShdw blurRad="292100" rotWithShape="0" algn="tl" dir="2700000" dist="139700">
                  <a:srgbClr val="333333">
                    <a:alpha val="64705"/>
                  </a:srgbClr>
                </a:outerShdw>
              </a:effectLst>
            </p:spPr>
          </p:pic>
        </p:grpSp>
        <p:sp>
          <p:nvSpPr>
            <p:cNvPr id="333" name="Google Shape;333;p20"/>
            <p:cNvSpPr/>
            <p:nvPr/>
          </p:nvSpPr>
          <p:spPr>
            <a:xfrm>
              <a:off x="5354200" y="4972445"/>
              <a:ext cx="594900" cy="1611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40" name="Google Shape;340;p21"/>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41" name="Google Shape;341;p21"/>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42" name="Google Shape;342;p21"/>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sp>
        <p:nvSpPr>
          <p:cNvPr id="343" name="Google Shape;343;p21"/>
          <p:cNvSpPr txBox="1"/>
          <p:nvPr/>
        </p:nvSpPr>
        <p:spPr>
          <a:xfrm>
            <a:off x="4216971" y="853170"/>
            <a:ext cx="7653300" cy="1965300"/>
          </a:xfrm>
          <a:prstGeom prst="rect">
            <a:avLst/>
          </a:prstGeom>
          <a:noFill/>
          <a:ln>
            <a:noFill/>
          </a:ln>
        </p:spPr>
        <p:txBody>
          <a:bodyPr anchorCtr="0" anchor="t" bIns="45700" lIns="91425" spcFirstLastPara="1" rIns="91425" wrap="square" tIns="45700">
            <a:spAutoFit/>
          </a:bodyPr>
          <a:lstStyle/>
          <a:p>
            <a:pPr indent="-177800" lvl="0" marL="355600" marR="0" rtl="0" algn="l">
              <a:lnSpc>
                <a:spcPct val="107000"/>
              </a:lnSpc>
              <a:spcBef>
                <a:spcPts val="0"/>
              </a:spcBef>
              <a:spcAft>
                <a:spcPts val="0"/>
              </a:spcAft>
              <a:buClr>
                <a:srgbClr val="EB6B42"/>
              </a:buClr>
              <a:buSzPts val="1700"/>
              <a:buFont typeface="Arial"/>
              <a:buNone/>
            </a:pPr>
            <a:r>
              <a:t/>
            </a:r>
            <a:endParaRPr b="0" i="0" sz="2400" u="none" cap="none" strike="noStrike">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1" lang="es-CO" sz="2400" u="none" cap="none" strike="noStrike">
                <a:solidFill>
                  <a:srgbClr val="EB6B42"/>
                </a:solidFill>
                <a:latin typeface="Roboto"/>
                <a:ea typeface="Roboto"/>
                <a:cs typeface="Roboto"/>
                <a:sym typeface="Roboto"/>
              </a:rPr>
              <a:t>Fitness for use </a:t>
            </a:r>
            <a:r>
              <a:rPr b="0" i="0" lang="es-CO" sz="2400" u="none" cap="none" strike="noStrike">
                <a:solidFill>
                  <a:schemeClr val="dk1"/>
                </a:solidFill>
                <a:latin typeface="Roboto"/>
                <a:ea typeface="Roboto"/>
                <a:cs typeface="Roboto"/>
                <a:sym typeface="Roboto"/>
              </a:rPr>
              <a:t>= </a:t>
            </a:r>
            <a:r>
              <a:rPr lang="es-CO" sz="2400">
                <a:solidFill>
                  <a:schemeClr val="dk1"/>
                </a:solidFill>
                <a:latin typeface="Roboto"/>
                <a:ea typeface="Roboto"/>
                <a:cs typeface="Roboto"/>
                <a:sym typeface="Roboto"/>
              </a:rPr>
              <a:t>Aptitud</a:t>
            </a:r>
            <a:r>
              <a:rPr b="0" i="0" lang="es-CO" sz="2400" u="none" cap="none" strike="noStrike">
                <a:solidFill>
                  <a:schemeClr val="dk1"/>
                </a:solidFill>
                <a:latin typeface="Roboto"/>
                <a:ea typeface="Roboto"/>
                <a:cs typeface="Roboto"/>
                <a:sym typeface="Roboto"/>
              </a:rPr>
              <a:t> para el uso</a:t>
            </a:r>
            <a:endParaRPr/>
          </a:p>
          <a:p>
            <a:pPr indent="-177800" lvl="0" marL="355600" marR="0" rtl="0" algn="l">
              <a:lnSpc>
                <a:spcPct val="150000"/>
              </a:lnSpc>
              <a:spcBef>
                <a:spcPts val="0"/>
              </a:spcBef>
              <a:spcAft>
                <a:spcPts val="0"/>
              </a:spcAft>
              <a:buClr>
                <a:srgbClr val="EB6B42"/>
              </a:buClr>
              <a:buSzPts val="1700"/>
              <a:buFont typeface="Arial"/>
              <a:buNone/>
            </a:pPr>
            <a:r>
              <a:t/>
            </a:r>
            <a:endParaRPr sz="2400">
              <a:solidFill>
                <a:schemeClr val="dk1"/>
              </a:solidFill>
              <a:latin typeface="Roboto"/>
              <a:ea typeface="Roboto"/>
              <a:cs typeface="Roboto"/>
              <a:sym typeface="Roboto"/>
            </a:endParaRPr>
          </a:p>
          <a:p>
            <a:pPr indent="0" lvl="0" marL="69850" marR="0" rtl="0" algn="l">
              <a:lnSpc>
                <a:spcPct val="107000"/>
              </a:lnSpc>
              <a:spcBef>
                <a:spcPts val="0"/>
              </a:spcBef>
              <a:spcAft>
                <a:spcPts val="0"/>
              </a:spcAft>
              <a:buNone/>
            </a:pPr>
            <a:r>
              <a:t/>
            </a:r>
            <a:endParaRPr sz="2400">
              <a:solidFill>
                <a:schemeClr val="dk1"/>
              </a:solidFill>
              <a:latin typeface="Roboto"/>
              <a:ea typeface="Roboto"/>
              <a:cs typeface="Roboto"/>
              <a:sym typeface="Roboto"/>
            </a:endParaRPr>
          </a:p>
        </p:txBody>
      </p:sp>
      <p:sp>
        <p:nvSpPr>
          <p:cNvPr id="344" name="Google Shape;344;p21"/>
          <p:cNvSpPr/>
          <p:nvPr/>
        </p:nvSpPr>
        <p:spPr>
          <a:xfrm>
            <a:off x="10260333" y="6214051"/>
            <a:ext cx="1772400" cy="2130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1" lang="es-CO" sz="700" u="none" cap="none" strike="noStrike">
                <a:solidFill>
                  <a:srgbClr val="7F7F7F"/>
                </a:solidFill>
                <a:latin typeface="Calibri"/>
                <a:ea typeface="Calibri"/>
                <a:cs typeface="Calibri"/>
                <a:sym typeface="Calibri"/>
              </a:rPr>
              <a:t>Foundations of Data Quality - David Bloom</a:t>
            </a:r>
            <a:endParaRPr b="0" i="1" sz="700" u="none" cap="none" strike="noStrike">
              <a:solidFill>
                <a:srgbClr val="7F7F7F"/>
              </a:solidFill>
              <a:latin typeface="Arial"/>
              <a:ea typeface="Arial"/>
              <a:cs typeface="Arial"/>
              <a:sym typeface="Arial"/>
            </a:endParaRPr>
          </a:p>
        </p:txBody>
      </p:sp>
      <p:sp>
        <p:nvSpPr>
          <p:cNvPr id="345" name="Google Shape;345;p21"/>
          <p:cNvSpPr/>
          <p:nvPr/>
        </p:nvSpPr>
        <p:spPr>
          <a:xfrm>
            <a:off x="10339967" y="6070824"/>
            <a:ext cx="1772400" cy="213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700"/>
              <a:buFont typeface="Calibri"/>
              <a:buNone/>
            </a:pPr>
            <a:r>
              <a:rPr b="0" i="1" lang="es-CO" sz="700" u="none" cap="none" strike="noStrike">
                <a:solidFill>
                  <a:srgbClr val="7F7F7F"/>
                </a:solidFill>
                <a:latin typeface="Calibri"/>
                <a:ea typeface="Calibri"/>
                <a:cs typeface="Calibri"/>
                <a:sym typeface="Calibri"/>
              </a:rPr>
              <a:t>Dalcin (2004), English (1999)</a:t>
            </a:r>
            <a:endParaRPr b="0" i="1" sz="700" u="none" cap="none" strike="noStrike">
              <a:solidFill>
                <a:srgbClr val="7F7F7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fa2f790c2d_0_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52" name="Google Shape;352;gfa2f790c2d_0_0"/>
          <p:cNvSpPr/>
          <p:nvPr/>
        </p:nvSpPr>
        <p:spPr>
          <a:xfrm>
            <a:off x="0" y="447"/>
            <a:ext cx="4044300" cy="6413100"/>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53" name="Google Shape;353;gfa2f790c2d_0_0"/>
          <p:cNvSpPr txBox="1"/>
          <p:nvPr/>
        </p:nvSpPr>
        <p:spPr>
          <a:xfrm>
            <a:off x="172645" y="4712386"/>
            <a:ext cx="40443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54" name="Google Shape;354;gfa2f790c2d_0_0"/>
          <p:cNvPicPr preferRelativeResize="0"/>
          <p:nvPr/>
        </p:nvPicPr>
        <p:blipFill rotWithShape="1">
          <a:blip r:embed="rId4">
            <a:alphaModFix/>
          </a:blip>
          <a:srcRect b="0" l="0" r="0" t="0"/>
          <a:stretch/>
        </p:blipFill>
        <p:spPr>
          <a:xfrm>
            <a:off x="1219986" y="2404797"/>
            <a:ext cx="1604355" cy="1604355"/>
          </a:xfrm>
          <a:prstGeom prst="rect">
            <a:avLst/>
          </a:prstGeom>
          <a:noFill/>
          <a:ln>
            <a:noFill/>
          </a:ln>
        </p:spPr>
      </p:pic>
      <p:sp>
        <p:nvSpPr>
          <p:cNvPr id="355" name="Google Shape;355;gfa2f790c2d_0_0"/>
          <p:cNvSpPr txBox="1"/>
          <p:nvPr/>
        </p:nvSpPr>
        <p:spPr>
          <a:xfrm>
            <a:off x="4216971" y="853170"/>
            <a:ext cx="7653300" cy="3951000"/>
          </a:xfrm>
          <a:prstGeom prst="rect">
            <a:avLst/>
          </a:prstGeom>
          <a:noFill/>
          <a:ln>
            <a:noFill/>
          </a:ln>
        </p:spPr>
        <p:txBody>
          <a:bodyPr anchorCtr="0" anchor="t" bIns="45700" lIns="91425" spcFirstLastPara="1" rIns="91425" wrap="square" tIns="45700">
            <a:spAutoFit/>
          </a:bodyPr>
          <a:lstStyle/>
          <a:p>
            <a:pPr indent="-177800" lvl="0" marL="355600" marR="0" rtl="0" algn="l">
              <a:lnSpc>
                <a:spcPct val="107000"/>
              </a:lnSpc>
              <a:spcBef>
                <a:spcPts val="0"/>
              </a:spcBef>
              <a:spcAft>
                <a:spcPts val="0"/>
              </a:spcAft>
              <a:buClr>
                <a:srgbClr val="EB6B42"/>
              </a:buClr>
              <a:buSzPts val="1700"/>
              <a:buFont typeface="Arial"/>
              <a:buNone/>
            </a:pPr>
            <a:r>
              <a:t/>
            </a:r>
            <a:endParaRPr b="0" i="0" sz="2400" u="none" cap="none" strike="noStrike">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1" lang="es-CO" sz="2400" u="none" cap="none" strike="noStrike">
                <a:solidFill>
                  <a:srgbClr val="EB6B42"/>
                </a:solidFill>
                <a:latin typeface="Roboto"/>
                <a:ea typeface="Roboto"/>
                <a:cs typeface="Roboto"/>
                <a:sym typeface="Roboto"/>
              </a:rPr>
              <a:t>Fitness for use </a:t>
            </a:r>
            <a:r>
              <a:rPr b="0" i="0" lang="es-CO" sz="2400" u="none" cap="none" strike="noStrike">
                <a:solidFill>
                  <a:schemeClr val="dk1"/>
                </a:solidFill>
                <a:latin typeface="Roboto"/>
                <a:ea typeface="Roboto"/>
                <a:cs typeface="Roboto"/>
                <a:sym typeface="Roboto"/>
              </a:rPr>
              <a:t>= </a:t>
            </a:r>
            <a:r>
              <a:rPr lang="es-CO" sz="2400">
                <a:solidFill>
                  <a:schemeClr val="dk1"/>
                </a:solidFill>
                <a:latin typeface="Roboto"/>
                <a:ea typeface="Roboto"/>
                <a:cs typeface="Roboto"/>
                <a:sym typeface="Roboto"/>
              </a:rPr>
              <a:t>Aptitud</a:t>
            </a:r>
            <a:r>
              <a:rPr b="0" i="0" lang="es-CO" sz="2400" u="none" cap="none" strike="noStrike">
                <a:solidFill>
                  <a:schemeClr val="dk1"/>
                </a:solidFill>
                <a:latin typeface="Roboto"/>
                <a:ea typeface="Roboto"/>
                <a:cs typeface="Roboto"/>
                <a:sym typeface="Roboto"/>
              </a:rPr>
              <a:t> para el uso</a:t>
            </a:r>
            <a:endParaRPr/>
          </a:p>
          <a:p>
            <a:pPr indent="-177800" lvl="0" marL="355600" marR="0" rtl="0" algn="l">
              <a:lnSpc>
                <a:spcPct val="150000"/>
              </a:lnSpc>
              <a:spcBef>
                <a:spcPts val="0"/>
              </a:spcBef>
              <a:spcAft>
                <a:spcPts val="0"/>
              </a:spcAft>
              <a:buClr>
                <a:srgbClr val="EB6B42"/>
              </a:buClr>
              <a:buSzPts val="1700"/>
              <a:buFont typeface="Arial"/>
              <a:buNone/>
            </a:pPr>
            <a:r>
              <a:t/>
            </a:r>
            <a:endParaRPr sz="2400">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0" lang="es-CO" sz="2400" u="none" cap="none" strike="noStrike">
                <a:solidFill>
                  <a:schemeClr val="dk1"/>
                </a:solidFill>
                <a:latin typeface="Roboto"/>
                <a:ea typeface="Roboto"/>
                <a:cs typeface="Roboto"/>
                <a:sym typeface="Roboto"/>
              </a:rPr>
              <a:t>La calidad de datos está relacionada al </a:t>
            </a:r>
            <a:r>
              <a:rPr b="0" i="0" lang="es-CO" sz="2400" u="none" cap="none" strike="noStrike">
                <a:solidFill>
                  <a:srgbClr val="EB6B42"/>
                </a:solidFill>
                <a:latin typeface="Roboto"/>
                <a:ea typeface="Roboto"/>
                <a:cs typeface="Roboto"/>
                <a:sym typeface="Roboto"/>
              </a:rPr>
              <a:t>uso</a:t>
            </a:r>
            <a:r>
              <a:rPr b="0" i="0" lang="es-CO" sz="2400" u="none" cap="none" strike="noStrike">
                <a:solidFill>
                  <a:schemeClr val="dk1"/>
                </a:solidFill>
                <a:latin typeface="Roboto"/>
                <a:ea typeface="Roboto"/>
                <a:cs typeface="Roboto"/>
                <a:sym typeface="Roboto"/>
              </a:rPr>
              <a:t> y no puede ser evaluada independientemente del </a:t>
            </a:r>
            <a:r>
              <a:rPr b="0" i="0" lang="es-CO" sz="2400" u="none" cap="none" strike="noStrike">
                <a:solidFill>
                  <a:srgbClr val="EB6B42"/>
                </a:solidFill>
                <a:latin typeface="Roboto"/>
                <a:ea typeface="Roboto"/>
                <a:cs typeface="Roboto"/>
                <a:sym typeface="Roboto"/>
              </a:rPr>
              <a:t>usuario</a:t>
            </a:r>
            <a:endParaRPr b="0" i="0" sz="2400" u="none" cap="none" strike="noStrike">
              <a:solidFill>
                <a:schemeClr val="dk1"/>
              </a:solidFill>
              <a:latin typeface="Roboto"/>
              <a:ea typeface="Roboto"/>
              <a:cs typeface="Roboto"/>
              <a:sym typeface="Roboto"/>
            </a:endParaRPr>
          </a:p>
          <a:p>
            <a:pPr indent="-133350" lvl="0" marL="285750" marR="0" rtl="0" algn="l">
              <a:lnSpc>
                <a:spcPct val="150000"/>
              </a:lnSpc>
              <a:spcBef>
                <a:spcPts val="0"/>
              </a:spcBef>
              <a:spcAft>
                <a:spcPts val="0"/>
              </a:spcAft>
              <a:buClr>
                <a:srgbClr val="EB6B42"/>
              </a:buClr>
              <a:buSzPts val="2400"/>
              <a:buFont typeface="Arial"/>
              <a:buNone/>
            </a:pPr>
            <a:r>
              <a:t/>
            </a:r>
            <a:endParaRPr sz="24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None/>
            </a:pPr>
            <a:r>
              <a:t/>
            </a:r>
            <a:endParaRPr/>
          </a:p>
          <a:p>
            <a:pPr indent="0" lvl="0" marL="69850" marR="0" rtl="0" algn="l">
              <a:lnSpc>
                <a:spcPct val="107000"/>
              </a:lnSpc>
              <a:spcBef>
                <a:spcPts val="0"/>
              </a:spcBef>
              <a:spcAft>
                <a:spcPts val="0"/>
              </a:spcAft>
              <a:buNone/>
            </a:pPr>
            <a:r>
              <a:t/>
            </a:r>
            <a:endParaRPr sz="2400">
              <a:solidFill>
                <a:schemeClr val="dk1"/>
              </a:solidFill>
              <a:latin typeface="Roboto"/>
              <a:ea typeface="Roboto"/>
              <a:cs typeface="Roboto"/>
              <a:sym typeface="Roboto"/>
            </a:endParaRPr>
          </a:p>
        </p:txBody>
      </p:sp>
      <p:sp>
        <p:nvSpPr>
          <p:cNvPr id="356" name="Google Shape;356;gfa2f790c2d_0_0"/>
          <p:cNvSpPr/>
          <p:nvPr/>
        </p:nvSpPr>
        <p:spPr>
          <a:xfrm>
            <a:off x="10260333" y="6214051"/>
            <a:ext cx="1772400" cy="2130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1" lang="es-CO" sz="700" u="none" cap="none" strike="noStrike">
                <a:solidFill>
                  <a:srgbClr val="7F7F7F"/>
                </a:solidFill>
                <a:latin typeface="Calibri"/>
                <a:ea typeface="Calibri"/>
                <a:cs typeface="Calibri"/>
                <a:sym typeface="Calibri"/>
              </a:rPr>
              <a:t>Foundations of Data Quality - David Bloom</a:t>
            </a:r>
            <a:endParaRPr b="0" i="1" sz="700" u="none" cap="none" strike="noStrike">
              <a:solidFill>
                <a:srgbClr val="7F7F7F"/>
              </a:solidFill>
              <a:latin typeface="Arial"/>
              <a:ea typeface="Arial"/>
              <a:cs typeface="Arial"/>
              <a:sym typeface="Arial"/>
            </a:endParaRPr>
          </a:p>
        </p:txBody>
      </p:sp>
      <p:sp>
        <p:nvSpPr>
          <p:cNvPr id="357" name="Google Shape;357;gfa2f790c2d_0_0"/>
          <p:cNvSpPr/>
          <p:nvPr/>
        </p:nvSpPr>
        <p:spPr>
          <a:xfrm>
            <a:off x="10339967" y="6070824"/>
            <a:ext cx="1772400" cy="213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700"/>
              <a:buFont typeface="Calibri"/>
              <a:buNone/>
            </a:pPr>
            <a:r>
              <a:rPr b="0" i="1" lang="es-CO" sz="700" u="none" cap="none" strike="noStrike">
                <a:solidFill>
                  <a:srgbClr val="7F7F7F"/>
                </a:solidFill>
                <a:latin typeface="Calibri"/>
                <a:ea typeface="Calibri"/>
                <a:cs typeface="Calibri"/>
                <a:sym typeface="Calibri"/>
              </a:rPr>
              <a:t>Dalcin (2004), English (1999)</a:t>
            </a:r>
            <a:endParaRPr b="0" i="1" sz="700" u="none" cap="none" strike="noStrike">
              <a:solidFill>
                <a:srgbClr val="7F7F7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fa2f790c2d_0_1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64" name="Google Shape;364;gfa2f790c2d_0_11"/>
          <p:cNvSpPr/>
          <p:nvPr/>
        </p:nvSpPr>
        <p:spPr>
          <a:xfrm>
            <a:off x="0" y="447"/>
            <a:ext cx="4044300" cy="6413100"/>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65" name="Google Shape;365;gfa2f790c2d_0_11"/>
          <p:cNvSpPr txBox="1"/>
          <p:nvPr/>
        </p:nvSpPr>
        <p:spPr>
          <a:xfrm>
            <a:off x="172645" y="4712386"/>
            <a:ext cx="40443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66" name="Google Shape;366;gfa2f790c2d_0_11"/>
          <p:cNvPicPr preferRelativeResize="0"/>
          <p:nvPr/>
        </p:nvPicPr>
        <p:blipFill rotWithShape="1">
          <a:blip r:embed="rId4">
            <a:alphaModFix/>
          </a:blip>
          <a:srcRect b="0" l="0" r="0" t="0"/>
          <a:stretch/>
        </p:blipFill>
        <p:spPr>
          <a:xfrm>
            <a:off x="1219986" y="2404797"/>
            <a:ext cx="1604355" cy="1604355"/>
          </a:xfrm>
          <a:prstGeom prst="rect">
            <a:avLst/>
          </a:prstGeom>
          <a:noFill/>
          <a:ln>
            <a:noFill/>
          </a:ln>
        </p:spPr>
      </p:pic>
      <p:sp>
        <p:nvSpPr>
          <p:cNvPr id="367" name="Google Shape;367;gfa2f790c2d_0_11"/>
          <p:cNvSpPr txBox="1"/>
          <p:nvPr/>
        </p:nvSpPr>
        <p:spPr>
          <a:xfrm>
            <a:off x="4216971" y="853170"/>
            <a:ext cx="7653300" cy="4181700"/>
          </a:xfrm>
          <a:prstGeom prst="rect">
            <a:avLst/>
          </a:prstGeom>
          <a:noFill/>
          <a:ln>
            <a:noFill/>
          </a:ln>
        </p:spPr>
        <p:txBody>
          <a:bodyPr anchorCtr="0" anchor="t" bIns="45700" lIns="91425" spcFirstLastPara="1" rIns="91425" wrap="square" tIns="45700">
            <a:spAutoFit/>
          </a:bodyPr>
          <a:lstStyle/>
          <a:p>
            <a:pPr indent="-177800" lvl="0" marL="355600" marR="0" rtl="0" algn="l">
              <a:lnSpc>
                <a:spcPct val="107000"/>
              </a:lnSpc>
              <a:spcBef>
                <a:spcPts val="0"/>
              </a:spcBef>
              <a:spcAft>
                <a:spcPts val="0"/>
              </a:spcAft>
              <a:buClr>
                <a:srgbClr val="EB6B42"/>
              </a:buClr>
              <a:buSzPts val="1700"/>
              <a:buFont typeface="Arial"/>
              <a:buNone/>
            </a:pPr>
            <a:r>
              <a:t/>
            </a:r>
            <a:endParaRPr b="0" i="0" sz="2400" u="none" cap="none" strike="noStrike">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1" lang="es-CO" sz="2400" u="none" cap="none" strike="noStrike">
                <a:solidFill>
                  <a:srgbClr val="EB6B42"/>
                </a:solidFill>
                <a:latin typeface="Roboto"/>
                <a:ea typeface="Roboto"/>
                <a:cs typeface="Roboto"/>
                <a:sym typeface="Roboto"/>
              </a:rPr>
              <a:t>Fitness for use </a:t>
            </a:r>
            <a:r>
              <a:rPr b="0" i="0" lang="es-CO" sz="2400" u="none" cap="none" strike="noStrike">
                <a:solidFill>
                  <a:schemeClr val="dk1"/>
                </a:solidFill>
                <a:latin typeface="Roboto"/>
                <a:ea typeface="Roboto"/>
                <a:cs typeface="Roboto"/>
                <a:sym typeface="Roboto"/>
              </a:rPr>
              <a:t>= </a:t>
            </a:r>
            <a:r>
              <a:rPr lang="es-CO" sz="2400">
                <a:solidFill>
                  <a:schemeClr val="dk1"/>
                </a:solidFill>
                <a:latin typeface="Roboto"/>
                <a:ea typeface="Roboto"/>
                <a:cs typeface="Roboto"/>
                <a:sym typeface="Roboto"/>
              </a:rPr>
              <a:t>Aptitud</a:t>
            </a:r>
            <a:r>
              <a:rPr b="0" i="0" lang="es-CO" sz="2400" u="none" cap="none" strike="noStrike">
                <a:solidFill>
                  <a:schemeClr val="dk1"/>
                </a:solidFill>
                <a:latin typeface="Roboto"/>
                <a:ea typeface="Roboto"/>
                <a:cs typeface="Roboto"/>
                <a:sym typeface="Roboto"/>
              </a:rPr>
              <a:t> para el uso</a:t>
            </a:r>
            <a:endParaRPr/>
          </a:p>
          <a:p>
            <a:pPr indent="-177800" lvl="0" marL="355600" marR="0" rtl="0" algn="l">
              <a:lnSpc>
                <a:spcPct val="150000"/>
              </a:lnSpc>
              <a:spcBef>
                <a:spcPts val="0"/>
              </a:spcBef>
              <a:spcAft>
                <a:spcPts val="0"/>
              </a:spcAft>
              <a:buClr>
                <a:srgbClr val="EB6B42"/>
              </a:buClr>
              <a:buSzPts val="1700"/>
              <a:buFont typeface="Arial"/>
              <a:buNone/>
            </a:pPr>
            <a:r>
              <a:t/>
            </a:r>
            <a:endParaRPr sz="2400">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0" lang="es-CO" sz="2400" u="none" cap="none" strike="noStrike">
                <a:solidFill>
                  <a:schemeClr val="dk1"/>
                </a:solidFill>
                <a:latin typeface="Roboto"/>
                <a:ea typeface="Roboto"/>
                <a:cs typeface="Roboto"/>
                <a:sym typeface="Roboto"/>
              </a:rPr>
              <a:t>La calidad de datos está relacionada al </a:t>
            </a:r>
            <a:r>
              <a:rPr b="0" i="0" lang="es-CO" sz="2400" u="none" cap="none" strike="noStrike">
                <a:solidFill>
                  <a:srgbClr val="EB6B42"/>
                </a:solidFill>
                <a:latin typeface="Roboto"/>
                <a:ea typeface="Roboto"/>
                <a:cs typeface="Roboto"/>
                <a:sym typeface="Roboto"/>
              </a:rPr>
              <a:t>uso</a:t>
            </a:r>
            <a:r>
              <a:rPr b="0" i="0" lang="es-CO" sz="2400" u="none" cap="none" strike="noStrike">
                <a:solidFill>
                  <a:schemeClr val="dk1"/>
                </a:solidFill>
                <a:latin typeface="Roboto"/>
                <a:ea typeface="Roboto"/>
                <a:cs typeface="Roboto"/>
                <a:sym typeface="Roboto"/>
              </a:rPr>
              <a:t> y no puede ser evaluada independientemente del </a:t>
            </a:r>
            <a:r>
              <a:rPr b="0" i="0" lang="es-CO" sz="2400" u="none" cap="none" strike="noStrike">
                <a:solidFill>
                  <a:srgbClr val="EB6B42"/>
                </a:solidFill>
                <a:latin typeface="Roboto"/>
                <a:ea typeface="Roboto"/>
                <a:cs typeface="Roboto"/>
                <a:sym typeface="Roboto"/>
              </a:rPr>
              <a:t>usuario</a:t>
            </a:r>
            <a:endParaRPr b="0" i="0" sz="2400" u="none" cap="none" strike="noStrike">
              <a:solidFill>
                <a:schemeClr val="dk1"/>
              </a:solidFill>
              <a:latin typeface="Roboto"/>
              <a:ea typeface="Roboto"/>
              <a:cs typeface="Roboto"/>
              <a:sym typeface="Roboto"/>
            </a:endParaRPr>
          </a:p>
          <a:p>
            <a:pPr indent="-133350" lvl="0" marL="285750" marR="0" rtl="0" algn="l">
              <a:lnSpc>
                <a:spcPct val="150000"/>
              </a:lnSpc>
              <a:spcBef>
                <a:spcPts val="0"/>
              </a:spcBef>
              <a:spcAft>
                <a:spcPts val="0"/>
              </a:spcAft>
              <a:buClr>
                <a:srgbClr val="EB6B42"/>
              </a:buClr>
              <a:buSzPts val="2400"/>
              <a:buFont typeface="Arial"/>
              <a:buNone/>
            </a:pPr>
            <a:r>
              <a:t/>
            </a:r>
            <a:endParaRPr sz="2400">
              <a:solidFill>
                <a:schemeClr val="dk1"/>
              </a:solidFill>
              <a:latin typeface="Roboto"/>
              <a:ea typeface="Roboto"/>
              <a:cs typeface="Roboto"/>
              <a:sym typeface="Roboto"/>
            </a:endParaRPr>
          </a:p>
          <a:p>
            <a:pPr indent="-285750" lvl="0" marL="355600" marR="0" rtl="0" algn="l">
              <a:lnSpc>
                <a:spcPct val="150000"/>
              </a:lnSpc>
              <a:spcBef>
                <a:spcPts val="0"/>
              </a:spcBef>
              <a:spcAft>
                <a:spcPts val="0"/>
              </a:spcAft>
              <a:buClr>
                <a:srgbClr val="EB6B42"/>
              </a:buClr>
              <a:buSzPts val="1700"/>
              <a:buFont typeface="Arial"/>
              <a:buChar char="•"/>
            </a:pPr>
            <a:r>
              <a:rPr b="0" i="0" lang="es-CO" sz="2400" u="none" cap="none" strike="noStrike">
                <a:solidFill>
                  <a:schemeClr val="dk1"/>
                </a:solidFill>
                <a:latin typeface="Roboto"/>
                <a:ea typeface="Roboto"/>
                <a:cs typeface="Roboto"/>
                <a:sym typeface="Roboto"/>
              </a:rPr>
              <a:t>La calidad </a:t>
            </a:r>
            <a:r>
              <a:rPr lang="es-CO" sz="2400">
                <a:solidFill>
                  <a:schemeClr val="dk1"/>
                </a:solidFill>
                <a:latin typeface="Roboto"/>
                <a:ea typeface="Roboto"/>
                <a:cs typeface="Roboto"/>
                <a:sym typeface="Roboto"/>
              </a:rPr>
              <a:t>está</a:t>
            </a:r>
            <a:r>
              <a:rPr b="0" i="0" lang="es-CO" sz="2400" u="none" cap="none" strike="noStrike">
                <a:solidFill>
                  <a:schemeClr val="dk1"/>
                </a:solidFill>
                <a:latin typeface="Roboto"/>
                <a:ea typeface="Roboto"/>
                <a:cs typeface="Roboto"/>
                <a:sym typeface="Roboto"/>
              </a:rPr>
              <a:t> dada por el </a:t>
            </a:r>
            <a:r>
              <a:rPr b="0" i="0" lang="es-CO" sz="2400" u="none" cap="none" strike="noStrike">
                <a:solidFill>
                  <a:srgbClr val="EB6B42"/>
                </a:solidFill>
                <a:latin typeface="Roboto"/>
                <a:ea typeface="Roboto"/>
                <a:cs typeface="Roboto"/>
                <a:sym typeface="Roboto"/>
              </a:rPr>
              <a:t>propósito</a:t>
            </a:r>
            <a:endParaRPr/>
          </a:p>
          <a:p>
            <a:pPr indent="0" lvl="0" marL="69850" marR="0" rtl="0" algn="l">
              <a:lnSpc>
                <a:spcPct val="107000"/>
              </a:lnSpc>
              <a:spcBef>
                <a:spcPts val="0"/>
              </a:spcBef>
              <a:spcAft>
                <a:spcPts val="0"/>
              </a:spcAft>
              <a:buNone/>
            </a:pPr>
            <a:r>
              <a:t/>
            </a:r>
            <a:endParaRPr sz="2400">
              <a:solidFill>
                <a:schemeClr val="dk1"/>
              </a:solidFill>
              <a:latin typeface="Roboto"/>
              <a:ea typeface="Roboto"/>
              <a:cs typeface="Roboto"/>
              <a:sym typeface="Roboto"/>
            </a:endParaRPr>
          </a:p>
        </p:txBody>
      </p:sp>
      <p:sp>
        <p:nvSpPr>
          <p:cNvPr id="368" name="Google Shape;368;gfa2f790c2d_0_11"/>
          <p:cNvSpPr/>
          <p:nvPr/>
        </p:nvSpPr>
        <p:spPr>
          <a:xfrm>
            <a:off x="10260333" y="6214051"/>
            <a:ext cx="1772400" cy="2130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1" lang="es-CO" sz="700" u="none" cap="none" strike="noStrike">
                <a:solidFill>
                  <a:srgbClr val="7F7F7F"/>
                </a:solidFill>
                <a:latin typeface="Calibri"/>
                <a:ea typeface="Calibri"/>
                <a:cs typeface="Calibri"/>
                <a:sym typeface="Calibri"/>
              </a:rPr>
              <a:t>Foundations of Data Quality - David Bloom</a:t>
            </a:r>
            <a:endParaRPr b="0" i="1" sz="700" u="none" cap="none" strike="noStrike">
              <a:solidFill>
                <a:srgbClr val="7F7F7F"/>
              </a:solidFill>
              <a:latin typeface="Arial"/>
              <a:ea typeface="Arial"/>
              <a:cs typeface="Arial"/>
              <a:sym typeface="Arial"/>
            </a:endParaRPr>
          </a:p>
        </p:txBody>
      </p:sp>
      <p:sp>
        <p:nvSpPr>
          <p:cNvPr id="369" name="Google Shape;369;gfa2f790c2d_0_11"/>
          <p:cNvSpPr/>
          <p:nvPr/>
        </p:nvSpPr>
        <p:spPr>
          <a:xfrm>
            <a:off x="10339967" y="6070824"/>
            <a:ext cx="1772400" cy="213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700"/>
              <a:buFont typeface="Calibri"/>
              <a:buNone/>
            </a:pPr>
            <a:r>
              <a:rPr b="0" i="1" lang="es-CO" sz="700" u="none" cap="none" strike="noStrike">
                <a:solidFill>
                  <a:srgbClr val="7F7F7F"/>
                </a:solidFill>
                <a:latin typeface="Calibri"/>
                <a:ea typeface="Calibri"/>
                <a:cs typeface="Calibri"/>
                <a:sym typeface="Calibri"/>
              </a:rPr>
              <a:t>Dalcin (2004), English (1999)</a:t>
            </a:r>
            <a:endParaRPr b="0" i="1" sz="700" u="none" cap="none" strike="noStrike">
              <a:solidFill>
                <a:srgbClr val="7F7F7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76" name="Google Shape;376;p22"/>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77" name="Google Shape;377;p22"/>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78" name="Google Shape;378;p22"/>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sp>
        <p:nvSpPr>
          <p:cNvPr id="379" name="Google Shape;379;p22"/>
          <p:cNvSpPr txBox="1"/>
          <p:nvPr/>
        </p:nvSpPr>
        <p:spPr>
          <a:xfrm>
            <a:off x="4298288" y="192376"/>
            <a:ext cx="7484000" cy="7636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None/>
            </a:pPr>
            <a:r>
              <a:rPr b="1" lang="es-CO" sz="2800">
                <a:solidFill>
                  <a:srgbClr val="EB6B42"/>
                </a:solidFill>
                <a:latin typeface="Roboto"/>
                <a:ea typeface="Roboto"/>
                <a:cs typeface="Roboto"/>
                <a:sym typeface="Roboto"/>
              </a:rPr>
              <a:t>Aptitud</a:t>
            </a:r>
            <a:endParaRPr b="1" sz="2800">
              <a:solidFill>
                <a:srgbClr val="EB6B42"/>
              </a:solidFill>
              <a:highlight>
                <a:srgbClr val="FFFFFF"/>
              </a:highlight>
              <a:latin typeface="Roboto"/>
              <a:ea typeface="Roboto"/>
              <a:cs typeface="Roboto"/>
              <a:sym typeface="Roboto"/>
            </a:endParaRPr>
          </a:p>
        </p:txBody>
      </p:sp>
      <p:sp>
        <p:nvSpPr>
          <p:cNvPr id="380" name="Google Shape;380;p22"/>
          <p:cNvSpPr txBox="1"/>
          <p:nvPr/>
        </p:nvSpPr>
        <p:spPr>
          <a:xfrm>
            <a:off x="4071583" y="1230599"/>
            <a:ext cx="2856000" cy="3754400"/>
          </a:xfrm>
          <a:prstGeom prst="rect">
            <a:avLst/>
          </a:prstGeom>
          <a:noFill/>
          <a:ln>
            <a:noFill/>
          </a:ln>
        </p:spPr>
        <p:txBody>
          <a:bodyPr anchorCtr="0" anchor="ctr" bIns="121900" lIns="121900" spcFirstLastPara="1" rIns="121900" wrap="square" tIns="121900">
            <a:noAutofit/>
          </a:bodyPr>
          <a:lstStyle/>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accesibles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precisos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oportunos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completos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consistentes</a:t>
            </a:r>
            <a:endParaRPr sz="2800">
              <a:solidFill>
                <a:srgbClr val="000000"/>
              </a:solidFill>
              <a:latin typeface="Roboto Thin"/>
              <a:ea typeface="Roboto Thin"/>
              <a:cs typeface="Roboto Thin"/>
              <a:sym typeface="Roboto Thin"/>
            </a:endParaRPr>
          </a:p>
        </p:txBody>
      </p:sp>
      <p:sp>
        <p:nvSpPr>
          <p:cNvPr id="381" name="Google Shape;381;p22"/>
          <p:cNvSpPr txBox="1"/>
          <p:nvPr/>
        </p:nvSpPr>
        <p:spPr>
          <a:xfrm>
            <a:off x="7617488" y="1220265"/>
            <a:ext cx="4164800" cy="3754400"/>
          </a:xfrm>
          <a:prstGeom prst="rect">
            <a:avLst/>
          </a:prstGeom>
          <a:noFill/>
          <a:ln>
            <a:noFill/>
          </a:ln>
        </p:spPr>
        <p:txBody>
          <a:bodyPr anchorCtr="0" anchor="ctr" bIns="121900" lIns="121900" spcFirstLastPara="1" rIns="121900" wrap="square" tIns="121900">
            <a:noAutofit/>
          </a:bodyPr>
          <a:lstStyle/>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pertinentes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exhaustivos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detallados</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fáciles de leer</a:t>
            </a:r>
            <a:endParaRPr sz="2400">
              <a:solidFill>
                <a:schemeClr val="dk1"/>
              </a:solidFill>
              <a:latin typeface="Roboto Thin"/>
              <a:ea typeface="Roboto Thin"/>
              <a:cs typeface="Roboto Thin"/>
              <a:sym typeface="Roboto Thin"/>
            </a:endParaRPr>
          </a:p>
          <a:p>
            <a:pPr indent="-507986" lvl="0" marL="609585" marR="0" rtl="0" algn="l">
              <a:lnSpc>
                <a:spcPct val="150000"/>
              </a:lnSpc>
              <a:spcBef>
                <a:spcPts val="0"/>
              </a:spcBef>
              <a:spcAft>
                <a:spcPts val="0"/>
              </a:spcAft>
              <a:buClr>
                <a:srgbClr val="EB6B42"/>
              </a:buClr>
              <a:buSzPts val="2800"/>
              <a:buFont typeface="Arial"/>
              <a:buChar char="●"/>
            </a:pPr>
            <a:r>
              <a:rPr lang="es-CO" sz="2800">
                <a:solidFill>
                  <a:schemeClr val="dk1"/>
                </a:solidFill>
                <a:latin typeface="Roboto Thin"/>
                <a:ea typeface="Roboto Thin"/>
                <a:cs typeface="Roboto Thin"/>
                <a:sym typeface="Roboto Thin"/>
              </a:rPr>
              <a:t>fáciles de interpretar</a:t>
            </a:r>
            <a:endParaRPr sz="2800">
              <a:solidFill>
                <a:srgbClr val="000000"/>
              </a:solidFill>
              <a:latin typeface="Roboto Thin"/>
              <a:ea typeface="Roboto Thin"/>
              <a:cs typeface="Roboto Thin"/>
              <a:sym typeface="Roboto Th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88" name="Google Shape;388;p23"/>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389" name="Google Shape;389;p23"/>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390" name="Google Shape;390;p23"/>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sp>
        <p:nvSpPr>
          <p:cNvPr id="391" name="Google Shape;391;p23"/>
          <p:cNvSpPr txBox="1"/>
          <p:nvPr/>
        </p:nvSpPr>
        <p:spPr>
          <a:xfrm>
            <a:off x="4548733" y="181302"/>
            <a:ext cx="7484000" cy="763600"/>
          </a:xfrm>
          <a:prstGeom prst="rect">
            <a:avLst/>
          </a:prstGeom>
          <a:noFill/>
          <a:ln>
            <a:noFill/>
          </a:ln>
        </p:spPr>
        <p:txBody>
          <a:bodyPr anchorCtr="0" anchor="t" bIns="121900" lIns="121900" spcFirstLastPara="1" rIns="121900" wrap="square" tIns="121900">
            <a:noAutofit/>
          </a:bodyPr>
          <a:lstStyle/>
          <a:p>
            <a:pPr indent="0" lvl="0" marL="0" marR="0" rtl="0" algn="r">
              <a:spcBef>
                <a:spcPts val="0"/>
              </a:spcBef>
              <a:spcAft>
                <a:spcPts val="0"/>
              </a:spcAft>
              <a:buNone/>
            </a:pPr>
            <a:r>
              <a:rPr b="1" lang="es-CO" sz="2800">
                <a:solidFill>
                  <a:srgbClr val="EB6B42"/>
                </a:solidFill>
                <a:latin typeface="Roboto"/>
                <a:ea typeface="Roboto"/>
                <a:cs typeface="Roboto"/>
                <a:sym typeface="Roboto"/>
              </a:rPr>
              <a:t>Dimensiones</a:t>
            </a:r>
            <a:endParaRPr b="1" sz="2800">
              <a:solidFill>
                <a:srgbClr val="EB6B42"/>
              </a:solidFill>
              <a:highlight>
                <a:srgbClr val="FFFFFF"/>
              </a:highlight>
              <a:latin typeface="Roboto"/>
              <a:ea typeface="Roboto"/>
              <a:cs typeface="Roboto"/>
              <a:sym typeface="Roboto"/>
            </a:endParaRPr>
          </a:p>
        </p:txBody>
      </p:sp>
      <p:sp>
        <p:nvSpPr>
          <p:cNvPr id="392" name="Google Shape;392;p23"/>
          <p:cNvSpPr txBox="1"/>
          <p:nvPr/>
        </p:nvSpPr>
        <p:spPr>
          <a:xfrm>
            <a:off x="4101087" y="1435875"/>
            <a:ext cx="3426800" cy="4124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Integridad</a:t>
            </a:r>
            <a:endParaRPr sz="3067">
              <a:solidFill>
                <a:srgbClr val="000000"/>
              </a:solidFill>
              <a:latin typeface="Roboto Thin"/>
              <a:ea typeface="Roboto Thin"/>
              <a:cs typeface="Roboto Thin"/>
              <a:sym typeface="Roboto Thin"/>
            </a:endParaRPr>
          </a:p>
        </p:txBody>
      </p:sp>
      <p:sp>
        <p:nvSpPr>
          <p:cNvPr id="393" name="Google Shape;393;p23"/>
          <p:cNvSpPr txBox="1"/>
          <p:nvPr/>
        </p:nvSpPr>
        <p:spPr>
          <a:xfrm>
            <a:off x="4101087" y="2189162"/>
            <a:ext cx="3426800" cy="5120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Consistencia</a:t>
            </a:r>
            <a:endParaRPr sz="3067">
              <a:solidFill>
                <a:srgbClr val="000000"/>
              </a:solidFill>
              <a:latin typeface="Roboto Thin"/>
              <a:ea typeface="Roboto Thin"/>
              <a:cs typeface="Roboto Thin"/>
              <a:sym typeface="Roboto Thin"/>
            </a:endParaRPr>
          </a:p>
        </p:txBody>
      </p:sp>
      <p:sp>
        <p:nvSpPr>
          <p:cNvPr id="394" name="Google Shape;394;p23"/>
          <p:cNvSpPr txBox="1"/>
          <p:nvPr/>
        </p:nvSpPr>
        <p:spPr>
          <a:xfrm>
            <a:off x="4101087" y="3042131"/>
            <a:ext cx="3426800" cy="5036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Exactitud</a:t>
            </a:r>
            <a:endParaRPr sz="3067">
              <a:solidFill>
                <a:srgbClr val="000000"/>
              </a:solidFill>
              <a:latin typeface="Roboto Thin"/>
              <a:ea typeface="Roboto Thin"/>
              <a:cs typeface="Roboto Thin"/>
              <a:sym typeface="Roboto Thin"/>
            </a:endParaRPr>
          </a:p>
        </p:txBody>
      </p:sp>
      <p:sp>
        <p:nvSpPr>
          <p:cNvPr id="395" name="Google Shape;395;p23"/>
          <p:cNvSpPr txBox="1"/>
          <p:nvPr/>
        </p:nvSpPr>
        <p:spPr>
          <a:xfrm>
            <a:off x="4101087" y="3886762"/>
            <a:ext cx="3426800" cy="4404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Precisión</a:t>
            </a:r>
            <a:endParaRPr sz="3067">
              <a:solidFill>
                <a:srgbClr val="000000"/>
              </a:solidFill>
              <a:latin typeface="Roboto Thin"/>
              <a:ea typeface="Roboto Thin"/>
              <a:cs typeface="Roboto Thin"/>
              <a:sym typeface="Roboto Thin"/>
            </a:endParaRPr>
          </a:p>
        </p:txBody>
      </p:sp>
      <p:sp>
        <p:nvSpPr>
          <p:cNvPr id="396" name="Google Shape;396;p23"/>
          <p:cNvSpPr txBox="1"/>
          <p:nvPr/>
        </p:nvSpPr>
        <p:spPr>
          <a:xfrm>
            <a:off x="4101087" y="4668401"/>
            <a:ext cx="3426800" cy="4404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Credibilidad</a:t>
            </a:r>
            <a:endParaRPr sz="3067">
              <a:solidFill>
                <a:srgbClr val="000000"/>
              </a:solidFill>
              <a:latin typeface="Roboto Thin"/>
              <a:ea typeface="Roboto Thin"/>
              <a:cs typeface="Roboto Thin"/>
              <a:sym typeface="Roboto Th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03" name="Google Shape;403;p24"/>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404" name="Google Shape;404;p24"/>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405" name="Google Shape;405;p24"/>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pic>
        <p:nvPicPr>
          <p:cNvPr id="406" name="Google Shape;406;p24"/>
          <p:cNvPicPr preferRelativeResize="0"/>
          <p:nvPr/>
        </p:nvPicPr>
        <p:blipFill rotWithShape="1">
          <a:blip r:embed="rId5">
            <a:alphaModFix/>
          </a:blip>
          <a:srcRect b="0" l="0" r="0" t="0"/>
          <a:stretch/>
        </p:blipFill>
        <p:spPr>
          <a:xfrm>
            <a:off x="4812507" y="871451"/>
            <a:ext cx="6136749" cy="2086495"/>
          </a:xfrm>
          <a:prstGeom prst="rect">
            <a:avLst/>
          </a:prstGeom>
          <a:noFill/>
          <a:ln>
            <a:noFill/>
          </a:ln>
        </p:spPr>
      </p:pic>
      <p:sp>
        <p:nvSpPr>
          <p:cNvPr id="407" name="Google Shape;407;p24"/>
          <p:cNvSpPr txBox="1"/>
          <p:nvPr/>
        </p:nvSpPr>
        <p:spPr>
          <a:xfrm>
            <a:off x="4044326" y="6081341"/>
            <a:ext cx="6137600" cy="307722"/>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i="1" lang="es-CO" sz="1200">
                <a:solidFill>
                  <a:srgbClr val="A5A5A5"/>
                </a:solidFill>
                <a:latin typeface="Calibri"/>
                <a:ea typeface="Calibri"/>
                <a:cs typeface="Calibri"/>
                <a:sym typeface="Calibri"/>
              </a:rPr>
              <a:t>Wilkinson</a:t>
            </a:r>
            <a:r>
              <a:rPr i="1" lang="es-CO" sz="1200">
                <a:solidFill>
                  <a:srgbClr val="A5A5A5"/>
                </a:solidFill>
                <a:latin typeface="Calibri"/>
                <a:ea typeface="Calibri"/>
                <a:cs typeface="Calibri"/>
                <a:sym typeface="Calibri"/>
              </a:rPr>
              <a:t>, et al. </a:t>
            </a:r>
            <a:r>
              <a:rPr b="1" i="1" lang="es-CO" sz="1200">
                <a:solidFill>
                  <a:srgbClr val="A5A5A5"/>
                </a:solidFill>
                <a:latin typeface="Calibri"/>
                <a:ea typeface="Calibri"/>
                <a:cs typeface="Calibri"/>
                <a:sym typeface="Calibri"/>
              </a:rPr>
              <a:t>2016</a:t>
            </a:r>
            <a:r>
              <a:rPr i="1" lang="es-CO" sz="1200">
                <a:solidFill>
                  <a:srgbClr val="A5A5A5"/>
                </a:solidFill>
                <a:latin typeface="Calibri"/>
                <a:ea typeface="Calibri"/>
                <a:cs typeface="Calibri"/>
                <a:sym typeface="Calibri"/>
              </a:rPr>
              <a:t>. </a:t>
            </a:r>
            <a:endParaRPr i="1" sz="1200">
              <a:solidFill>
                <a:srgbClr val="A5A5A5"/>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2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14" name="Google Shape;414;p25"/>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415" name="Google Shape;415;p25"/>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Calidad </a:t>
            </a: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416" name="Google Shape;416;p25"/>
          <p:cNvPicPr preferRelativeResize="0"/>
          <p:nvPr/>
        </p:nvPicPr>
        <p:blipFill rotWithShape="1">
          <a:blip r:embed="rId4">
            <a:alphaModFix/>
          </a:blip>
          <a:srcRect b="0" l="0" r="0" t="0"/>
          <a:stretch/>
        </p:blipFill>
        <p:spPr>
          <a:xfrm>
            <a:off x="1219986" y="2404797"/>
            <a:ext cx="1604354" cy="1604354"/>
          </a:xfrm>
          <a:prstGeom prst="rect">
            <a:avLst/>
          </a:prstGeom>
          <a:noFill/>
          <a:ln>
            <a:noFill/>
          </a:ln>
        </p:spPr>
      </p:pic>
      <p:pic>
        <p:nvPicPr>
          <p:cNvPr id="417" name="Google Shape;417;p25"/>
          <p:cNvPicPr preferRelativeResize="0"/>
          <p:nvPr/>
        </p:nvPicPr>
        <p:blipFill rotWithShape="1">
          <a:blip r:embed="rId5">
            <a:alphaModFix/>
          </a:blip>
          <a:srcRect b="0" l="0" r="0" t="0"/>
          <a:stretch/>
        </p:blipFill>
        <p:spPr>
          <a:xfrm>
            <a:off x="4812507" y="871451"/>
            <a:ext cx="6136749" cy="2086495"/>
          </a:xfrm>
          <a:prstGeom prst="rect">
            <a:avLst/>
          </a:prstGeom>
          <a:noFill/>
          <a:ln>
            <a:noFill/>
          </a:ln>
        </p:spPr>
      </p:pic>
      <p:sp>
        <p:nvSpPr>
          <p:cNvPr id="418" name="Google Shape;418;p25"/>
          <p:cNvSpPr txBox="1"/>
          <p:nvPr/>
        </p:nvSpPr>
        <p:spPr>
          <a:xfrm>
            <a:off x="4044326" y="6081341"/>
            <a:ext cx="6137600" cy="307722"/>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b="1" i="1" lang="es-CO" sz="1200">
                <a:solidFill>
                  <a:srgbClr val="A5A5A5"/>
                </a:solidFill>
                <a:latin typeface="Calibri"/>
                <a:ea typeface="Calibri"/>
                <a:cs typeface="Calibri"/>
                <a:sym typeface="Calibri"/>
              </a:rPr>
              <a:t>Wilkinson</a:t>
            </a:r>
            <a:r>
              <a:rPr i="1" lang="es-CO" sz="1200">
                <a:solidFill>
                  <a:srgbClr val="A5A5A5"/>
                </a:solidFill>
                <a:latin typeface="Calibri"/>
                <a:ea typeface="Calibri"/>
                <a:cs typeface="Calibri"/>
                <a:sym typeface="Calibri"/>
              </a:rPr>
              <a:t>, et al. </a:t>
            </a:r>
            <a:r>
              <a:rPr b="1" i="1" lang="es-CO" sz="1200">
                <a:solidFill>
                  <a:srgbClr val="A5A5A5"/>
                </a:solidFill>
                <a:latin typeface="Calibri"/>
                <a:ea typeface="Calibri"/>
                <a:cs typeface="Calibri"/>
                <a:sym typeface="Calibri"/>
              </a:rPr>
              <a:t>2016</a:t>
            </a:r>
            <a:r>
              <a:rPr i="1" lang="es-CO" sz="1200">
                <a:solidFill>
                  <a:srgbClr val="A5A5A5"/>
                </a:solidFill>
                <a:latin typeface="Calibri"/>
                <a:ea typeface="Calibri"/>
                <a:cs typeface="Calibri"/>
                <a:sym typeface="Calibri"/>
              </a:rPr>
              <a:t>. </a:t>
            </a:r>
            <a:endParaRPr i="1" sz="1200">
              <a:solidFill>
                <a:srgbClr val="A5A5A5"/>
              </a:solidFill>
              <a:latin typeface="Arial"/>
              <a:ea typeface="Arial"/>
              <a:cs typeface="Arial"/>
              <a:sym typeface="Arial"/>
            </a:endParaRPr>
          </a:p>
        </p:txBody>
      </p:sp>
      <p:sp>
        <p:nvSpPr>
          <p:cNvPr id="419" name="Google Shape;419;p25"/>
          <p:cNvSpPr txBox="1"/>
          <p:nvPr/>
        </p:nvSpPr>
        <p:spPr>
          <a:xfrm>
            <a:off x="6499052" y="3461735"/>
            <a:ext cx="3179200" cy="2680800"/>
          </a:xfrm>
          <a:prstGeom prst="rect">
            <a:avLst/>
          </a:prstGeom>
          <a:noFill/>
          <a:ln>
            <a:noFill/>
          </a:ln>
        </p:spPr>
        <p:txBody>
          <a:bodyPr anchorCtr="0" anchor="t" bIns="121900" lIns="121900" spcFirstLastPara="1" rIns="121900" wrap="square" tIns="121900">
            <a:noAutofit/>
          </a:bodyPr>
          <a:lstStyle/>
          <a:p>
            <a:pPr indent="-457189" lvl="0" marL="457189" marR="0" rtl="0" algn="l">
              <a:lnSpc>
                <a:spcPct val="150000"/>
              </a:lnSpc>
              <a:spcBef>
                <a:spcPts val="0"/>
              </a:spcBef>
              <a:spcAft>
                <a:spcPts val="0"/>
              </a:spcAft>
              <a:buClr>
                <a:srgbClr val="EB6B42"/>
              </a:buClr>
              <a:buSzPts val="2667"/>
              <a:buFont typeface="Arial"/>
              <a:buChar char="•"/>
            </a:pPr>
            <a:r>
              <a:rPr lang="es-CO" sz="2667">
                <a:solidFill>
                  <a:schemeClr val="dk1"/>
                </a:solidFill>
                <a:latin typeface="Roboto Thin"/>
                <a:ea typeface="Roboto Thin"/>
                <a:cs typeface="Roboto Thin"/>
                <a:sym typeface="Roboto Thin"/>
              </a:rPr>
              <a:t>Hallables</a:t>
            </a:r>
            <a:endParaRPr sz="24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2667"/>
              <a:buFont typeface="Arial"/>
              <a:buChar char="•"/>
            </a:pPr>
            <a:r>
              <a:rPr lang="es-CO" sz="2667">
                <a:solidFill>
                  <a:schemeClr val="dk1"/>
                </a:solidFill>
                <a:latin typeface="Roboto Thin"/>
                <a:ea typeface="Roboto Thin"/>
                <a:cs typeface="Roboto Thin"/>
                <a:sym typeface="Roboto Thin"/>
              </a:rPr>
              <a:t>Accesibles</a:t>
            </a:r>
            <a:endParaRPr sz="24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2667"/>
              <a:buFont typeface="Arial"/>
              <a:buChar char="•"/>
            </a:pPr>
            <a:r>
              <a:rPr lang="es-CO" sz="2667">
                <a:solidFill>
                  <a:schemeClr val="dk1"/>
                </a:solidFill>
                <a:latin typeface="Roboto Thin"/>
                <a:ea typeface="Roboto Thin"/>
                <a:cs typeface="Roboto Thin"/>
                <a:sym typeface="Roboto Thin"/>
              </a:rPr>
              <a:t>Interoperables</a:t>
            </a:r>
            <a:endParaRPr sz="2400">
              <a:solidFill>
                <a:schemeClr val="dk1"/>
              </a:solidFill>
              <a:latin typeface="Roboto Thin"/>
              <a:ea typeface="Roboto Thin"/>
              <a:cs typeface="Roboto Thin"/>
              <a:sym typeface="Roboto Thin"/>
            </a:endParaRPr>
          </a:p>
          <a:p>
            <a:pPr indent="-457189" lvl="0" marL="457189" marR="0" rtl="0" algn="l">
              <a:lnSpc>
                <a:spcPct val="150000"/>
              </a:lnSpc>
              <a:spcBef>
                <a:spcPts val="0"/>
              </a:spcBef>
              <a:spcAft>
                <a:spcPts val="0"/>
              </a:spcAft>
              <a:buClr>
                <a:srgbClr val="EB6B42"/>
              </a:buClr>
              <a:buSzPts val="2667"/>
              <a:buFont typeface="Arial"/>
              <a:buChar char="•"/>
            </a:pPr>
            <a:r>
              <a:rPr lang="es-CO" sz="2667">
                <a:solidFill>
                  <a:schemeClr val="dk1"/>
                </a:solidFill>
                <a:latin typeface="Roboto Thin"/>
                <a:ea typeface="Roboto Thin"/>
                <a:cs typeface="Roboto Thin"/>
                <a:sym typeface="Roboto Thin"/>
              </a:rPr>
              <a:t>Reusables</a:t>
            </a:r>
            <a:endParaRPr sz="2133">
              <a:solidFill>
                <a:schemeClr val="dk1"/>
              </a:solidFill>
              <a:latin typeface="Roboto Thin"/>
              <a:ea typeface="Roboto Thin"/>
              <a:cs typeface="Roboto Thin"/>
              <a:sym typeface="Roboto Th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2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26" name="Google Shape;426;p26"/>
          <p:cNvSpPr/>
          <p:nvPr/>
        </p:nvSpPr>
        <p:spPr>
          <a:xfrm>
            <a:off x="-1" y="447"/>
            <a:ext cx="12191999"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427" name="Google Shape;427;p26"/>
          <p:cNvSpPr txBox="1"/>
          <p:nvPr/>
        </p:nvSpPr>
        <p:spPr>
          <a:xfrm>
            <a:off x="465664" y="1961855"/>
            <a:ext cx="11260667"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8000">
                <a:solidFill>
                  <a:srgbClr val="EAEBF1"/>
                </a:solidFill>
                <a:latin typeface="Roboto"/>
                <a:ea typeface="Roboto"/>
                <a:cs typeface="Roboto"/>
                <a:sym typeface="Roboto"/>
              </a:rPr>
              <a:t>Prevenir</a:t>
            </a:r>
            <a:r>
              <a:rPr b="1" lang="es-CO" sz="8000">
                <a:solidFill>
                  <a:srgbClr val="EAEBF1"/>
                </a:solidFill>
                <a:latin typeface="Roboto"/>
                <a:ea typeface="Roboto"/>
                <a:cs typeface="Roboto"/>
                <a:sym typeface="Roboto"/>
              </a:rPr>
              <a:t> </a:t>
            </a:r>
            <a:r>
              <a:rPr b="1" lang="es-CO" sz="6600">
                <a:solidFill>
                  <a:srgbClr val="EAEBF1"/>
                </a:solidFill>
                <a:latin typeface="Roboto Thin"/>
                <a:ea typeface="Roboto Thin"/>
                <a:cs typeface="Roboto Thin"/>
                <a:sym typeface="Roboto Thin"/>
              </a:rPr>
              <a:t>es mejor que </a:t>
            </a:r>
            <a:r>
              <a:rPr lang="es-CO" sz="8000">
                <a:solidFill>
                  <a:srgbClr val="EAEBF1"/>
                </a:solidFill>
                <a:latin typeface="Roboto"/>
                <a:ea typeface="Roboto"/>
                <a:cs typeface="Roboto"/>
                <a:sym typeface="Roboto"/>
              </a:rPr>
              <a:t>curar (datos!)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7"/>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434" name="Google Shape;434;p2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35" name="Google Shape;435;p27"/>
          <p:cNvSpPr txBox="1"/>
          <p:nvPr/>
        </p:nvSpPr>
        <p:spPr>
          <a:xfrm>
            <a:off x="172645" y="4620392"/>
            <a:ext cx="404432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600">
                <a:solidFill>
                  <a:schemeClr val="lt1"/>
                </a:solidFill>
                <a:latin typeface="Roboto"/>
                <a:ea typeface="Roboto"/>
                <a:cs typeface="Roboto"/>
                <a:sym typeface="Roboto"/>
              </a:rPr>
              <a:t>Responsables</a:t>
            </a:r>
            <a:r>
              <a:rPr b="1" lang="es-CO" sz="4600">
                <a:solidFill>
                  <a:schemeClr val="lt1"/>
                </a:solidFill>
                <a:latin typeface="Roboto Thin"/>
                <a:ea typeface="Roboto Thin"/>
                <a:cs typeface="Roboto Thin"/>
                <a:sym typeface="Roboto Thin"/>
              </a:rPr>
              <a:t> de la calidad</a:t>
            </a:r>
            <a:endParaRPr sz="4600">
              <a:solidFill>
                <a:schemeClr val="lt1"/>
              </a:solidFill>
              <a:latin typeface="Roboto"/>
              <a:ea typeface="Roboto"/>
              <a:cs typeface="Roboto"/>
              <a:sym typeface="Roboto"/>
            </a:endParaRPr>
          </a:p>
        </p:txBody>
      </p:sp>
      <p:pic>
        <p:nvPicPr>
          <p:cNvPr id="436" name="Google Shape;436;p27"/>
          <p:cNvPicPr preferRelativeResize="0"/>
          <p:nvPr/>
        </p:nvPicPr>
        <p:blipFill rotWithShape="1">
          <a:blip r:embed="rId4">
            <a:alphaModFix/>
          </a:blip>
          <a:srcRect b="0" l="0" r="0" t="0"/>
          <a:stretch/>
        </p:blipFill>
        <p:spPr>
          <a:xfrm>
            <a:off x="989229" y="2269522"/>
            <a:ext cx="2065867" cy="2065867"/>
          </a:xfrm>
          <a:prstGeom prst="rect">
            <a:avLst/>
          </a:prstGeom>
          <a:noFill/>
          <a:ln>
            <a:noFill/>
          </a:ln>
        </p:spPr>
      </p:pic>
      <p:sp>
        <p:nvSpPr>
          <p:cNvPr id="437" name="Google Shape;437;p27"/>
          <p:cNvSpPr txBox="1"/>
          <p:nvPr/>
        </p:nvSpPr>
        <p:spPr>
          <a:xfrm>
            <a:off x="5283440" y="2225533"/>
            <a:ext cx="3426800" cy="4124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Colector </a:t>
            </a:r>
            <a:endParaRPr sz="3067">
              <a:solidFill>
                <a:srgbClr val="000000"/>
              </a:solidFill>
              <a:latin typeface="Roboto Thin"/>
              <a:ea typeface="Roboto Thin"/>
              <a:cs typeface="Roboto Thin"/>
              <a:sym typeface="Roboto Thin"/>
            </a:endParaRPr>
          </a:p>
        </p:txBody>
      </p:sp>
      <p:sp>
        <p:nvSpPr>
          <p:cNvPr id="438" name="Google Shape;438;p27"/>
          <p:cNvSpPr txBox="1"/>
          <p:nvPr/>
        </p:nvSpPr>
        <p:spPr>
          <a:xfrm>
            <a:off x="5283440" y="2978820"/>
            <a:ext cx="5669446" cy="5120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Curador - Custodio</a:t>
            </a:r>
            <a:endParaRPr sz="3067">
              <a:solidFill>
                <a:srgbClr val="000000"/>
              </a:solidFill>
              <a:latin typeface="Roboto Thin"/>
              <a:ea typeface="Roboto Thin"/>
              <a:cs typeface="Roboto Thin"/>
              <a:sym typeface="Roboto Thin"/>
            </a:endParaRPr>
          </a:p>
        </p:txBody>
      </p:sp>
      <p:sp>
        <p:nvSpPr>
          <p:cNvPr id="439" name="Google Shape;439;p27"/>
          <p:cNvSpPr txBox="1"/>
          <p:nvPr/>
        </p:nvSpPr>
        <p:spPr>
          <a:xfrm>
            <a:off x="5283440" y="3831789"/>
            <a:ext cx="3426800" cy="503600"/>
          </a:xfrm>
          <a:prstGeom prst="rect">
            <a:avLst/>
          </a:prstGeom>
          <a:noFill/>
          <a:ln>
            <a:noFill/>
          </a:ln>
        </p:spPr>
        <p:txBody>
          <a:bodyPr anchorCtr="0" anchor="ctr" bIns="45700" lIns="91425" spcFirstLastPara="1" rIns="91425" wrap="square" tIns="45700">
            <a:noAutofit/>
          </a:bodyPr>
          <a:lstStyle/>
          <a:p>
            <a:pPr indent="-499520" lvl="0" marL="609585" marR="0" rtl="0" algn="l">
              <a:lnSpc>
                <a:spcPct val="119444"/>
              </a:lnSpc>
              <a:spcBef>
                <a:spcPts val="0"/>
              </a:spcBef>
              <a:spcAft>
                <a:spcPts val="0"/>
              </a:spcAft>
              <a:buClr>
                <a:srgbClr val="EB6B42"/>
              </a:buClr>
              <a:buSzPts val="3067"/>
              <a:buFont typeface="Arial"/>
              <a:buChar char="●"/>
            </a:pPr>
            <a:r>
              <a:rPr lang="es-CO" sz="3067">
                <a:solidFill>
                  <a:srgbClr val="000000"/>
                </a:solidFill>
                <a:latin typeface="Roboto Thin"/>
                <a:ea typeface="Roboto Thin"/>
                <a:cs typeface="Roboto Thin"/>
                <a:sym typeface="Roboto Thin"/>
              </a:rPr>
              <a:t>Usuario</a:t>
            </a:r>
            <a:endParaRPr sz="3067">
              <a:solidFill>
                <a:srgbClr val="000000"/>
              </a:solidFill>
              <a:latin typeface="Roboto Thin"/>
              <a:ea typeface="Roboto Thin"/>
              <a:cs typeface="Roboto Thin"/>
              <a:sym typeface="Roboto Th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Carpeta" id="99" name="Google Shape;99;p3"/>
          <p:cNvPicPr preferRelativeResize="0"/>
          <p:nvPr/>
        </p:nvPicPr>
        <p:blipFill rotWithShape="1">
          <a:blip r:embed="rId3">
            <a:alphaModFix/>
          </a:blip>
          <a:srcRect b="0" l="0" r="0" t="0"/>
          <a:stretch/>
        </p:blipFill>
        <p:spPr>
          <a:xfrm>
            <a:off x="4180959" y="3252709"/>
            <a:ext cx="411769" cy="411769"/>
          </a:xfrm>
          <a:prstGeom prst="rect">
            <a:avLst/>
          </a:prstGeom>
          <a:noFill/>
          <a:ln>
            <a:noFill/>
          </a:ln>
        </p:spPr>
      </p:pic>
      <p:pic>
        <p:nvPicPr>
          <p:cNvPr id="100" name="Google Shape;100;p3"/>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
        <p:nvSpPr>
          <p:cNvPr id="101" name="Google Shape;101;p3"/>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2" name="Google Shape;102;p3"/>
          <p:cNvPicPr preferRelativeResize="0"/>
          <p:nvPr/>
        </p:nvPicPr>
        <p:blipFill rotWithShape="1">
          <a:blip r:embed="rId5">
            <a:alphaModFix/>
          </a:blip>
          <a:srcRect b="0" l="0" r="0" t="0"/>
          <a:stretch/>
        </p:blipFill>
        <p:spPr>
          <a:xfrm>
            <a:off x="5651407" y="887094"/>
            <a:ext cx="4992538" cy="2390957"/>
          </a:xfrm>
          <a:prstGeom prst="rect">
            <a:avLst/>
          </a:prstGeom>
          <a:noFill/>
          <a:ln>
            <a:noFill/>
          </a:ln>
        </p:spPr>
      </p:pic>
      <p:sp>
        <p:nvSpPr>
          <p:cNvPr id="103" name="Google Shape;103;p3"/>
          <p:cNvSpPr txBox="1"/>
          <p:nvPr/>
        </p:nvSpPr>
        <p:spPr>
          <a:xfrm>
            <a:off x="172645" y="5391651"/>
            <a:ext cx="4044326" cy="923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5399">
                <a:solidFill>
                  <a:schemeClr val="lt1"/>
                </a:solidFill>
                <a:latin typeface="Roboto"/>
                <a:ea typeface="Roboto"/>
                <a:cs typeface="Roboto"/>
                <a:sym typeface="Roboto"/>
              </a:rPr>
              <a:t>NET</a:t>
            </a:r>
            <a:r>
              <a:rPr lang="es-CO" sz="5399">
                <a:solidFill>
                  <a:schemeClr val="lt1"/>
                </a:solidFill>
                <a:latin typeface="Roboto Thin"/>
                <a:ea typeface="Roboto Thin"/>
                <a:cs typeface="Roboto Thin"/>
                <a:sym typeface="Roboto Thin"/>
              </a:rPr>
              <a:t>tiqueta</a:t>
            </a:r>
            <a:endParaRPr b="1" sz="5399">
              <a:solidFill>
                <a:schemeClr val="lt1"/>
              </a:solidFill>
              <a:latin typeface="Roboto"/>
              <a:ea typeface="Roboto"/>
              <a:cs typeface="Roboto"/>
              <a:sym typeface="Roboto"/>
            </a:endParaRPr>
          </a:p>
        </p:txBody>
      </p:sp>
      <p:pic>
        <p:nvPicPr>
          <p:cNvPr id="104" name="Google Shape;104;p3"/>
          <p:cNvPicPr preferRelativeResize="0"/>
          <p:nvPr/>
        </p:nvPicPr>
        <p:blipFill rotWithShape="1">
          <a:blip r:embed="rId6">
            <a:alphaModFix/>
          </a:blip>
          <a:srcRect b="0" l="0" r="0" t="0"/>
          <a:stretch/>
        </p:blipFill>
        <p:spPr>
          <a:xfrm>
            <a:off x="7185035" y="593874"/>
            <a:ext cx="1067800" cy="239757"/>
          </a:xfrm>
          <a:prstGeom prst="rect">
            <a:avLst/>
          </a:prstGeom>
          <a:noFill/>
          <a:ln>
            <a:noFill/>
          </a:ln>
        </p:spPr>
      </p:pic>
      <p:sp>
        <p:nvSpPr>
          <p:cNvPr id="105" name="Google Shape;105;p3"/>
          <p:cNvSpPr txBox="1"/>
          <p:nvPr/>
        </p:nvSpPr>
        <p:spPr>
          <a:xfrm>
            <a:off x="4389616" y="3215576"/>
            <a:ext cx="7381673" cy="23903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Use la función de </a:t>
            </a:r>
            <a:r>
              <a:rPr lang="es-CO" sz="1600">
                <a:solidFill>
                  <a:schemeClr val="dk1"/>
                </a:solidFill>
                <a:latin typeface="Roboto Medium"/>
                <a:ea typeface="Roboto Medium"/>
                <a:cs typeface="Roboto Medium"/>
                <a:sym typeface="Roboto Medium"/>
              </a:rPr>
              <a:t>Preguntas y respuestas (Q&amp;A) </a:t>
            </a:r>
            <a:r>
              <a:rPr lang="es-CO" sz="1600">
                <a:solidFill>
                  <a:schemeClr val="dk1"/>
                </a:solidFill>
                <a:latin typeface="Roboto Light"/>
                <a:ea typeface="Roboto Light"/>
                <a:cs typeface="Roboto Light"/>
                <a:sym typeface="Roboto Light"/>
              </a:rPr>
              <a:t>para dejar sus comentarios y preguntas a lo largo de la presentación.</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Al finalizar la charla, use la función </a:t>
            </a:r>
            <a:r>
              <a:rPr lang="es-CO" sz="1600">
                <a:solidFill>
                  <a:schemeClr val="dk1"/>
                </a:solidFill>
                <a:latin typeface="Roboto Medium"/>
                <a:ea typeface="Roboto Medium"/>
                <a:cs typeface="Roboto Medium"/>
                <a:sym typeface="Roboto Medium"/>
              </a:rPr>
              <a:t>Levantar la mano </a:t>
            </a:r>
            <a:r>
              <a:rPr lang="es-CO" sz="1600">
                <a:solidFill>
                  <a:schemeClr val="dk1"/>
                </a:solidFill>
                <a:latin typeface="Roboto Light"/>
                <a:ea typeface="Roboto Light"/>
                <a:cs typeface="Roboto Light"/>
                <a:sym typeface="Roboto Light"/>
              </a:rPr>
              <a:t>para realizar sus preguntas al ponente.</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Evite hacer sus preguntas en el canal del chat.</a:t>
            </a:r>
            <a:endParaRPr sz="1800">
              <a:solidFill>
                <a:schemeClr val="dk1"/>
              </a:solidFill>
              <a:latin typeface="Roboto Light"/>
              <a:ea typeface="Roboto Light"/>
              <a:cs typeface="Roboto Light"/>
              <a:sym typeface="Roboto Light"/>
            </a:endParaRPr>
          </a:p>
        </p:txBody>
      </p:sp>
      <p:pic>
        <p:nvPicPr>
          <p:cNvPr descr="Carpeta" id="106" name="Google Shape;106;p3"/>
          <p:cNvPicPr preferRelativeResize="0"/>
          <p:nvPr/>
        </p:nvPicPr>
        <p:blipFill rotWithShape="1">
          <a:blip r:embed="rId7">
            <a:alphaModFix/>
          </a:blip>
          <a:srcRect b="0" l="0" r="0" t="0"/>
          <a:stretch/>
        </p:blipFill>
        <p:spPr>
          <a:xfrm>
            <a:off x="4170588" y="3269195"/>
            <a:ext cx="411769" cy="411769"/>
          </a:xfrm>
          <a:prstGeom prst="rect">
            <a:avLst/>
          </a:prstGeom>
          <a:noFill/>
          <a:ln>
            <a:noFill/>
          </a:ln>
        </p:spPr>
      </p:pic>
      <p:sp>
        <p:nvSpPr>
          <p:cNvPr id="107" name="Google Shape;107;p3"/>
          <p:cNvSpPr txBox="1"/>
          <p:nvPr/>
        </p:nvSpPr>
        <p:spPr>
          <a:xfrm>
            <a:off x="4259939" y="3346107"/>
            <a:ext cx="24122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lt1"/>
                </a:solidFill>
                <a:latin typeface="Roboto"/>
                <a:ea typeface="Roboto"/>
                <a:cs typeface="Roboto"/>
                <a:sym typeface="Roboto"/>
              </a:rPr>
              <a:t>Q</a:t>
            </a:r>
            <a:endParaRPr/>
          </a:p>
        </p:txBody>
      </p:sp>
      <p:pic>
        <p:nvPicPr>
          <p:cNvPr descr="Mano levantada" id="108" name="Google Shape;108;p3"/>
          <p:cNvPicPr preferRelativeResize="0"/>
          <p:nvPr/>
        </p:nvPicPr>
        <p:blipFill rotWithShape="1">
          <a:blip r:embed="rId8">
            <a:alphaModFix/>
          </a:blip>
          <a:srcRect b="0" l="0" r="0" t="0"/>
          <a:stretch/>
        </p:blipFill>
        <p:spPr>
          <a:xfrm>
            <a:off x="4230881" y="4176907"/>
            <a:ext cx="417111" cy="417111"/>
          </a:xfrm>
          <a:prstGeom prst="rect">
            <a:avLst/>
          </a:prstGeom>
          <a:noFill/>
          <a:ln>
            <a:noFill/>
          </a:ln>
        </p:spPr>
      </p:pic>
      <p:pic>
        <p:nvPicPr>
          <p:cNvPr descr="Chat RTL" id="109" name="Google Shape;109;p3"/>
          <p:cNvPicPr preferRelativeResize="0"/>
          <p:nvPr/>
        </p:nvPicPr>
        <p:blipFill rotWithShape="1">
          <a:blip r:embed="rId9">
            <a:alphaModFix/>
          </a:blip>
          <a:srcRect b="0" l="0" r="0" t="0"/>
          <a:stretch/>
        </p:blipFill>
        <p:spPr>
          <a:xfrm>
            <a:off x="4194099" y="5260306"/>
            <a:ext cx="409972" cy="409972"/>
          </a:xfrm>
          <a:prstGeom prst="rect">
            <a:avLst/>
          </a:prstGeom>
          <a:noFill/>
          <a:ln>
            <a:noFill/>
          </a:ln>
        </p:spPr>
      </p:pic>
      <p:cxnSp>
        <p:nvCxnSpPr>
          <p:cNvPr id="110" name="Google Shape;110;p3"/>
          <p:cNvCxnSpPr/>
          <p:nvPr/>
        </p:nvCxnSpPr>
        <p:spPr>
          <a:xfrm flipH="1">
            <a:off x="4194099" y="5260306"/>
            <a:ext cx="388258" cy="388258"/>
          </a:xfrm>
          <a:prstGeom prst="straightConnector1">
            <a:avLst/>
          </a:prstGeom>
          <a:noFill/>
          <a:ln cap="flat" cmpd="sng" w="9525">
            <a:solidFill>
              <a:srgbClr val="333333"/>
            </a:solidFill>
            <a:prstDash val="solid"/>
            <a:miter lim="800000"/>
            <a:headEnd len="sm" w="sm" type="none"/>
            <a:tailEnd len="sm" w="sm" type="none"/>
          </a:ln>
        </p:spPr>
      </p:cxnSp>
      <p:pic>
        <p:nvPicPr>
          <p:cNvPr descr="Reseña de cliente RTL" id="111" name="Google Shape;111;p3"/>
          <p:cNvPicPr preferRelativeResize="0"/>
          <p:nvPr/>
        </p:nvPicPr>
        <p:blipFill rotWithShape="1">
          <a:blip r:embed="rId10">
            <a:alphaModFix/>
          </a:blip>
          <a:srcRect b="0" l="0" r="0" t="0"/>
          <a:stretch/>
        </p:blipFill>
        <p:spPr>
          <a:xfrm>
            <a:off x="672876" y="1697543"/>
            <a:ext cx="2520000" cy="2520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446" name="Google Shape;446;p2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47" name="Google Shape;447;p28"/>
          <p:cNvSpPr txBox="1"/>
          <p:nvPr/>
        </p:nvSpPr>
        <p:spPr>
          <a:xfrm>
            <a:off x="172645" y="4620392"/>
            <a:ext cx="404432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600">
                <a:solidFill>
                  <a:schemeClr val="lt1"/>
                </a:solidFill>
                <a:latin typeface="Roboto"/>
                <a:ea typeface="Roboto"/>
                <a:cs typeface="Roboto"/>
                <a:sym typeface="Roboto"/>
              </a:rPr>
              <a:t>Responsables</a:t>
            </a:r>
            <a:r>
              <a:rPr b="1" lang="es-CO" sz="4600">
                <a:solidFill>
                  <a:schemeClr val="lt1"/>
                </a:solidFill>
                <a:latin typeface="Roboto Thin"/>
                <a:ea typeface="Roboto Thin"/>
                <a:cs typeface="Roboto Thin"/>
                <a:sym typeface="Roboto Thin"/>
              </a:rPr>
              <a:t> de la calidad</a:t>
            </a:r>
            <a:endParaRPr sz="4600">
              <a:solidFill>
                <a:schemeClr val="lt1"/>
              </a:solidFill>
              <a:latin typeface="Roboto"/>
              <a:ea typeface="Roboto"/>
              <a:cs typeface="Roboto"/>
              <a:sym typeface="Roboto"/>
            </a:endParaRPr>
          </a:p>
        </p:txBody>
      </p:sp>
      <p:pic>
        <p:nvPicPr>
          <p:cNvPr id="448" name="Google Shape;448;p28"/>
          <p:cNvPicPr preferRelativeResize="0"/>
          <p:nvPr/>
        </p:nvPicPr>
        <p:blipFill rotWithShape="1">
          <a:blip r:embed="rId4">
            <a:alphaModFix/>
          </a:blip>
          <a:srcRect b="0" l="0" r="0" t="0"/>
          <a:stretch/>
        </p:blipFill>
        <p:spPr>
          <a:xfrm>
            <a:off x="989229" y="2269522"/>
            <a:ext cx="2065867" cy="2065867"/>
          </a:xfrm>
          <a:prstGeom prst="rect">
            <a:avLst/>
          </a:prstGeom>
          <a:noFill/>
          <a:ln>
            <a:noFill/>
          </a:ln>
        </p:spPr>
      </p:pic>
      <p:sp>
        <p:nvSpPr>
          <p:cNvPr id="449" name="Google Shape;449;p28"/>
          <p:cNvSpPr txBox="1"/>
          <p:nvPr/>
        </p:nvSpPr>
        <p:spPr>
          <a:xfrm>
            <a:off x="10414242" y="309195"/>
            <a:ext cx="2319626" cy="412400"/>
          </a:xfrm>
          <a:prstGeom prst="rect">
            <a:avLst/>
          </a:prstGeom>
          <a:noFill/>
          <a:ln>
            <a:noFill/>
          </a:ln>
        </p:spPr>
        <p:txBody>
          <a:bodyPr anchorCtr="0" anchor="ctr" bIns="45700" lIns="91425" spcFirstLastPara="1" rIns="91425" wrap="square" tIns="45700">
            <a:noAutofit/>
          </a:bodyPr>
          <a:lstStyle/>
          <a:p>
            <a:pPr indent="0" lvl="0" marL="110063" marR="0" rtl="0" algn="l">
              <a:lnSpc>
                <a:spcPct val="119444"/>
              </a:lnSpc>
              <a:spcBef>
                <a:spcPts val="0"/>
              </a:spcBef>
              <a:spcAft>
                <a:spcPts val="0"/>
              </a:spcAft>
              <a:buNone/>
            </a:pPr>
            <a:r>
              <a:rPr b="1" lang="es-CO" sz="3067">
                <a:solidFill>
                  <a:srgbClr val="EB6B42"/>
                </a:solidFill>
                <a:latin typeface="Roboto"/>
                <a:ea typeface="Roboto"/>
                <a:cs typeface="Roboto"/>
                <a:sym typeface="Roboto"/>
              </a:rPr>
              <a:t>Colector</a:t>
            </a:r>
            <a:r>
              <a:rPr lang="es-CO" sz="3067">
                <a:solidFill>
                  <a:srgbClr val="000000"/>
                </a:solidFill>
                <a:latin typeface="Roboto Thin"/>
                <a:ea typeface="Roboto Thin"/>
                <a:cs typeface="Roboto Thin"/>
                <a:sym typeface="Roboto Thin"/>
              </a:rPr>
              <a:t> </a:t>
            </a:r>
            <a:endParaRPr sz="3067">
              <a:solidFill>
                <a:srgbClr val="000000"/>
              </a:solidFill>
              <a:latin typeface="Roboto Thin"/>
              <a:ea typeface="Roboto Thin"/>
              <a:cs typeface="Roboto Thin"/>
              <a:sym typeface="Roboto Thin"/>
            </a:endParaRPr>
          </a:p>
        </p:txBody>
      </p:sp>
      <p:sp>
        <p:nvSpPr>
          <p:cNvPr id="450" name="Google Shape;450;p28"/>
          <p:cNvSpPr txBox="1"/>
          <p:nvPr/>
        </p:nvSpPr>
        <p:spPr>
          <a:xfrm>
            <a:off x="4073839" y="1413111"/>
            <a:ext cx="8147673" cy="43088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rgbClr val="EB6B42"/>
                </a:solidFill>
                <a:latin typeface="Roboto"/>
                <a:ea typeface="Roboto"/>
                <a:cs typeface="Roboto"/>
                <a:sym typeface="Roboto"/>
              </a:rPr>
              <a:t>ETIQUETA</a:t>
            </a:r>
            <a:endParaRPr/>
          </a:p>
          <a:p>
            <a:pPr indent="0" lvl="0" marL="0" marR="0" rtl="0" algn="ctr">
              <a:spcBef>
                <a:spcPts val="0"/>
              </a:spcBef>
              <a:spcAft>
                <a:spcPts val="0"/>
              </a:spcAft>
              <a:buNone/>
            </a:pPr>
            <a:r>
              <a:t/>
            </a:r>
            <a:endParaRPr sz="3200">
              <a:solidFill>
                <a:srgbClr val="EB6B42"/>
              </a:solidFill>
              <a:latin typeface="Roboto"/>
              <a:ea typeface="Roboto"/>
              <a:cs typeface="Roboto"/>
              <a:sym typeface="Roboto"/>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Correspondencia entre ejemplar y etiqueta</a:t>
            </a:r>
            <a:endParaRPr sz="3200">
              <a:solidFill>
                <a:schemeClr val="dk1"/>
              </a:solidFill>
              <a:latin typeface="Roboto Thin"/>
              <a:ea typeface="Roboto Thin"/>
              <a:cs typeface="Roboto Thin"/>
              <a:sym typeface="Roboto Thin"/>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Legible</a:t>
            </a:r>
            <a:endParaRPr sz="3200">
              <a:solidFill>
                <a:schemeClr val="dk1"/>
              </a:solidFill>
              <a:latin typeface="Roboto Thin"/>
              <a:ea typeface="Roboto Thin"/>
              <a:cs typeface="Roboto Thin"/>
              <a:sym typeface="Roboto Thin"/>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Información geográfica completa </a:t>
            </a:r>
            <a:endParaRPr sz="3200">
              <a:solidFill>
                <a:schemeClr val="dk1"/>
              </a:solidFill>
              <a:latin typeface="Roboto Thin"/>
              <a:ea typeface="Roboto Thin"/>
              <a:cs typeface="Roboto Thin"/>
              <a:sym typeface="Roboto Thin"/>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Información clara y sin ambigüedades</a:t>
            </a:r>
            <a:endParaRPr sz="3200">
              <a:solidFill>
                <a:schemeClr val="dk1"/>
              </a:solidFill>
              <a:latin typeface="Roboto Thin"/>
              <a:ea typeface="Roboto Thin"/>
              <a:cs typeface="Roboto Thin"/>
              <a:sym typeface="Roboto Thin"/>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Todos los duplicados con etiquetas completas</a:t>
            </a:r>
            <a:endParaRPr sz="3200">
              <a:solidFill>
                <a:schemeClr val="dk1"/>
              </a:solidFill>
              <a:latin typeface="Roboto Thin"/>
              <a:ea typeface="Roboto Thin"/>
              <a:cs typeface="Roboto Thin"/>
              <a:sym typeface="Roboto Thin"/>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9"/>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457" name="Google Shape;457;p2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58" name="Google Shape;458;p29"/>
          <p:cNvSpPr txBox="1"/>
          <p:nvPr/>
        </p:nvSpPr>
        <p:spPr>
          <a:xfrm>
            <a:off x="172645" y="4620392"/>
            <a:ext cx="404432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600">
                <a:solidFill>
                  <a:schemeClr val="lt1"/>
                </a:solidFill>
                <a:latin typeface="Roboto"/>
                <a:ea typeface="Roboto"/>
                <a:cs typeface="Roboto"/>
                <a:sym typeface="Roboto"/>
              </a:rPr>
              <a:t>Responsables</a:t>
            </a:r>
            <a:r>
              <a:rPr b="1" lang="es-CO" sz="4600">
                <a:solidFill>
                  <a:schemeClr val="lt1"/>
                </a:solidFill>
                <a:latin typeface="Roboto Thin"/>
                <a:ea typeface="Roboto Thin"/>
                <a:cs typeface="Roboto Thin"/>
                <a:sym typeface="Roboto Thin"/>
              </a:rPr>
              <a:t> de la calidad</a:t>
            </a:r>
            <a:endParaRPr sz="4600">
              <a:solidFill>
                <a:schemeClr val="lt1"/>
              </a:solidFill>
              <a:latin typeface="Roboto"/>
              <a:ea typeface="Roboto"/>
              <a:cs typeface="Roboto"/>
              <a:sym typeface="Roboto"/>
            </a:endParaRPr>
          </a:p>
        </p:txBody>
      </p:sp>
      <p:pic>
        <p:nvPicPr>
          <p:cNvPr id="459" name="Google Shape;459;p29"/>
          <p:cNvPicPr preferRelativeResize="0"/>
          <p:nvPr/>
        </p:nvPicPr>
        <p:blipFill rotWithShape="1">
          <a:blip r:embed="rId4">
            <a:alphaModFix/>
          </a:blip>
          <a:srcRect b="0" l="0" r="0" t="0"/>
          <a:stretch/>
        </p:blipFill>
        <p:spPr>
          <a:xfrm>
            <a:off x="989229" y="2269522"/>
            <a:ext cx="2065867" cy="2065867"/>
          </a:xfrm>
          <a:prstGeom prst="rect">
            <a:avLst/>
          </a:prstGeom>
          <a:noFill/>
          <a:ln>
            <a:noFill/>
          </a:ln>
        </p:spPr>
      </p:pic>
      <p:sp>
        <p:nvSpPr>
          <p:cNvPr id="460" name="Google Shape;460;p29"/>
          <p:cNvSpPr txBox="1"/>
          <p:nvPr/>
        </p:nvSpPr>
        <p:spPr>
          <a:xfrm>
            <a:off x="8517467" y="309195"/>
            <a:ext cx="4216401" cy="412400"/>
          </a:xfrm>
          <a:prstGeom prst="rect">
            <a:avLst/>
          </a:prstGeom>
          <a:noFill/>
          <a:ln>
            <a:noFill/>
          </a:ln>
        </p:spPr>
        <p:txBody>
          <a:bodyPr anchorCtr="0" anchor="ctr" bIns="45700" lIns="91425" spcFirstLastPara="1" rIns="91425" wrap="square" tIns="45700">
            <a:noAutofit/>
          </a:bodyPr>
          <a:lstStyle/>
          <a:p>
            <a:pPr indent="0" lvl="0" marL="110063" marR="0" rtl="0" algn="l">
              <a:lnSpc>
                <a:spcPct val="119444"/>
              </a:lnSpc>
              <a:spcBef>
                <a:spcPts val="0"/>
              </a:spcBef>
              <a:spcAft>
                <a:spcPts val="0"/>
              </a:spcAft>
              <a:buNone/>
            </a:pPr>
            <a:r>
              <a:rPr b="1" lang="es-CO" sz="3067">
                <a:solidFill>
                  <a:srgbClr val="EB6B42"/>
                </a:solidFill>
                <a:latin typeface="Roboto"/>
                <a:ea typeface="Roboto"/>
                <a:cs typeface="Roboto"/>
                <a:sym typeface="Roboto"/>
              </a:rPr>
              <a:t>Curador - Custodio</a:t>
            </a:r>
            <a:r>
              <a:rPr lang="es-CO" sz="3067">
                <a:solidFill>
                  <a:srgbClr val="000000"/>
                </a:solidFill>
                <a:latin typeface="Roboto Thin"/>
                <a:ea typeface="Roboto Thin"/>
                <a:cs typeface="Roboto Thin"/>
                <a:sym typeface="Roboto Thin"/>
              </a:rPr>
              <a:t> </a:t>
            </a:r>
            <a:endParaRPr sz="3067">
              <a:solidFill>
                <a:srgbClr val="000000"/>
              </a:solidFill>
              <a:latin typeface="Roboto Thin"/>
              <a:ea typeface="Roboto Thin"/>
              <a:cs typeface="Roboto Thin"/>
              <a:sym typeface="Roboto Thin"/>
            </a:endParaRPr>
          </a:p>
        </p:txBody>
      </p:sp>
      <p:sp>
        <p:nvSpPr>
          <p:cNvPr id="461" name="Google Shape;461;p29"/>
          <p:cNvSpPr txBox="1"/>
          <p:nvPr/>
        </p:nvSpPr>
        <p:spPr>
          <a:xfrm>
            <a:off x="4073850" y="1413100"/>
            <a:ext cx="8346300" cy="4309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rgbClr val="EB6B42"/>
                </a:solidFill>
                <a:latin typeface="Roboto"/>
                <a:ea typeface="Roboto"/>
                <a:cs typeface="Roboto"/>
                <a:sym typeface="Roboto"/>
              </a:rPr>
              <a:t>RESPONSABILIDAD CENTRAL</a:t>
            </a:r>
            <a:endParaRPr/>
          </a:p>
          <a:p>
            <a:pPr indent="0" lvl="0" marL="0" marR="0" rtl="0" algn="ctr">
              <a:spcBef>
                <a:spcPts val="0"/>
              </a:spcBef>
              <a:spcAft>
                <a:spcPts val="0"/>
              </a:spcAft>
              <a:buNone/>
            </a:pPr>
            <a:r>
              <a:t/>
            </a:r>
            <a:endParaRPr sz="3200">
              <a:solidFill>
                <a:srgbClr val="EB6B42"/>
              </a:solidFill>
              <a:latin typeface="Roboto"/>
              <a:ea typeface="Roboto"/>
              <a:cs typeface="Roboto"/>
              <a:sym typeface="Roboto"/>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Transcripción precisa de los datos</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Control de calidad </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Validaciones de los datos</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Documentación de procesos</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Almacenamiento adecuado</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Mantenimiento de la integridad de los datos</a:t>
            </a:r>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0"/>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468" name="Google Shape;468;p3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69" name="Google Shape;469;p30"/>
          <p:cNvSpPr txBox="1"/>
          <p:nvPr/>
        </p:nvSpPr>
        <p:spPr>
          <a:xfrm>
            <a:off x="172645" y="4620392"/>
            <a:ext cx="404432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600">
                <a:solidFill>
                  <a:schemeClr val="lt1"/>
                </a:solidFill>
                <a:latin typeface="Roboto"/>
                <a:ea typeface="Roboto"/>
                <a:cs typeface="Roboto"/>
                <a:sym typeface="Roboto"/>
              </a:rPr>
              <a:t>Responsables</a:t>
            </a:r>
            <a:r>
              <a:rPr b="1" lang="es-CO" sz="4600">
                <a:solidFill>
                  <a:schemeClr val="lt1"/>
                </a:solidFill>
                <a:latin typeface="Roboto Thin"/>
                <a:ea typeface="Roboto Thin"/>
                <a:cs typeface="Roboto Thin"/>
                <a:sym typeface="Roboto Thin"/>
              </a:rPr>
              <a:t> de la calidad</a:t>
            </a:r>
            <a:endParaRPr sz="4600">
              <a:solidFill>
                <a:schemeClr val="lt1"/>
              </a:solidFill>
              <a:latin typeface="Roboto"/>
              <a:ea typeface="Roboto"/>
              <a:cs typeface="Roboto"/>
              <a:sym typeface="Roboto"/>
            </a:endParaRPr>
          </a:p>
        </p:txBody>
      </p:sp>
      <p:pic>
        <p:nvPicPr>
          <p:cNvPr id="470" name="Google Shape;470;p30"/>
          <p:cNvPicPr preferRelativeResize="0"/>
          <p:nvPr/>
        </p:nvPicPr>
        <p:blipFill rotWithShape="1">
          <a:blip r:embed="rId4">
            <a:alphaModFix/>
          </a:blip>
          <a:srcRect b="0" l="0" r="0" t="0"/>
          <a:stretch/>
        </p:blipFill>
        <p:spPr>
          <a:xfrm>
            <a:off x="989229" y="2269522"/>
            <a:ext cx="2065867" cy="2065867"/>
          </a:xfrm>
          <a:prstGeom prst="rect">
            <a:avLst/>
          </a:prstGeom>
          <a:noFill/>
          <a:ln>
            <a:noFill/>
          </a:ln>
        </p:spPr>
      </p:pic>
      <p:sp>
        <p:nvSpPr>
          <p:cNvPr id="471" name="Google Shape;471;p30"/>
          <p:cNvSpPr txBox="1"/>
          <p:nvPr/>
        </p:nvSpPr>
        <p:spPr>
          <a:xfrm>
            <a:off x="10430932" y="309194"/>
            <a:ext cx="1761068" cy="412400"/>
          </a:xfrm>
          <a:prstGeom prst="rect">
            <a:avLst/>
          </a:prstGeom>
          <a:noFill/>
          <a:ln>
            <a:noFill/>
          </a:ln>
        </p:spPr>
        <p:txBody>
          <a:bodyPr anchorCtr="0" anchor="ctr" bIns="45700" lIns="91425" spcFirstLastPara="1" rIns="91425" wrap="square" tIns="45700">
            <a:noAutofit/>
          </a:bodyPr>
          <a:lstStyle/>
          <a:p>
            <a:pPr indent="0" lvl="0" marL="110063" marR="0" rtl="0" algn="r">
              <a:lnSpc>
                <a:spcPct val="119444"/>
              </a:lnSpc>
              <a:spcBef>
                <a:spcPts val="0"/>
              </a:spcBef>
              <a:spcAft>
                <a:spcPts val="0"/>
              </a:spcAft>
              <a:buNone/>
            </a:pPr>
            <a:r>
              <a:rPr b="1" lang="es-CO" sz="3067">
                <a:solidFill>
                  <a:srgbClr val="EB6B42"/>
                </a:solidFill>
                <a:latin typeface="Roboto"/>
                <a:ea typeface="Roboto"/>
                <a:cs typeface="Roboto"/>
                <a:sym typeface="Roboto"/>
              </a:rPr>
              <a:t>Usuario</a:t>
            </a:r>
            <a:endParaRPr sz="3067">
              <a:solidFill>
                <a:srgbClr val="000000"/>
              </a:solidFill>
              <a:latin typeface="Roboto Thin"/>
              <a:ea typeface="Roboto Thin"/>
              <a:cs typeface="Roboto Thin"/>
              <a:sym typeface="Roboto Thin"/>
            </a:endParaRPr>
          </a:p>
        </p:txBody>
      </p:sp>
      <p:sp>
        <p:nvSpPr>
          <p:cNvPr id="472" name="Google Shape;472;p30"/>
          <p:cNvSpPr txBox="1"/>
          <p:nvPr/>
        </p:nvSpPr>
        <p:spPr>
          <a:xfrm>
            <a:off x="4073839" y="1413111"/>
            <a:ext cx="8147673" cy="43088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rgbClr val="EB6B42"/>
                </a:solidFill>
                <a:latin typeface="Roboto"/>
                <a:ea typeface="Roboto"/>
                <a:cs typeface="Roboto"/>
                <a:sym typeface="Roboto"/>
              </a:rPr>
              <a:t>RESPONSABILIDAD CENTRAL</a:t>
            </a:r>
            <a:endParaRPr/>
          </a:p>
          <a:p>
            <a:pPr indent="0" lvl="0" marL="0" marR="0" rtl="0" algn="ctr">
              <a:spcBef>
                <a:spcPts val="0"/>
              </a:spcBef>
              <a:spcAft>
                <a:spcPts val="0"/>
              </a:spcAft>
              <a:buNone/>
            </a:pPr>
            <a:r>
              <a:t/>
            </a:r>
            <a:endParaRPr sz="3200">
              <a:solidFill>
                <a:srgbClr val="EB6B42"/>
              </a:solidFill>
              <a:latin typeface="Roboto"/>
              <a:ea typeface="Roboto"/>
              <a:cs typeface="Roboto"/>
              <a:sym typeface="Roboto"/>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Privacidad, derechos de propiedad intelectual</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Dar feedback a los usuarios de en tiempo y forma</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Documentar los errores y darlos a conocer a los usuarios</a:t>
            </a:r>
            <a:endParaRPr/>
          </a:p>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79" name="Google Shape;479;p31"/>
          <p:cNvSpPr/>
          <p:nvPr/>
        </p:nvSpPr>
        <p:spPr>
          <a:xfrm>
            <a:off x="-1" y="447"/>
            <a:ext cx="12191999"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480" name="Google Shape;480;p31"/>
          <p:cNvSpPr txBox="1"/>
          <p:nvPr/>
        </p:nvSpPr>
        <p:spPr>
          <a:xfrm>
            <a:off x="465664" y="576703"/>
            <a:ext cx="11260800" cy="403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chemeClr val="lt1"/>
                </a:solidFill>
                <a:latin typeface="Roboto Thin"/>
                <a:ea typeface="Roboto Thin"/>
                <a:cs typeface="Roboto Thin"/>
                <a:sym typeface="Roboto Thin"/>
              </a:rPr>
              <a:t>La</a:t>
            </a:r>
            <a:r>
              <a:rPr lang="es-CO" sz="3200">
                <a:solidFill>
                  <a:schemeClr val="lt1"/>
                </a:solidFill>
                <a:latin typeface="Roboto"/>
                <a:ea typeface="Roboto"/>
                <a:cs typeface="Roboto"/>
                <a:sym typeface="Roboto"/>
              </a:rPr>
              <a:t> </a:t>
            </a:r>
            <a:r>
              <a:rPr b="1" lang="es-CO" sz="3200">
                <a:solidFill>
                  <a:schemeClr val="lt1"/>
                </a:solidFill>
                <a:latin typeface="Roboto"/>
                <a:ea typeface="Roboto"/>
                <a:cs typeface="Roboto"/>
                <a:sym typeface="Roboto"/>
              </a:rPr>
              <a:t>propiedad</a:t>
            </a:r>
            <a:r>
              <a:rPr lang="es-CO" sz="3200">
                <a:solidFill>
                  <a:schemeClr val="lt1"/>
                </a:solidFill>
                <a:latin typeface="Roboto"/>
                <a:ea typeface="Roboto"/>
                <a:cs typeface="Roboto"/>
                <a:sym typeface="Roboto"/>
              </a:rPr>
              <a:t> y </a:t>
            </a:r>
            <a:r>
              <a:rPr b="1" lang="es-CO" sz="3200">
                <a:solidFill>
                  <a:schemeClr val="lt1"/>
                </a:solidFill>
                <a:latin typeface="Roboto"/>
                <a:ea typeface="Roboto"/>
                <a:cs typeface="Roboto"/>
                <a:sym typeface="Roboto"/>
              </a:rPr>
              <a:t>custodia de los datos </a:t>
            </a:r>
            <a:r>
              <a:rPr lang="es-CO" sz="3200">
                <a:solidFill>
                  <a:schemeClr val="lt1"/>
                </a:solidFill>
                <a:latin typeface="Roboto Thin"/>
                <a:ea typeface="Roboto Thin"/>
                <a:cs typeface="Roboto Thin"/>
                <a:sym typeface="Roboto Thin"/>
              </a:rPr>
              <a:t>no sólo otorga </a:t>
            </a:r>
            <a:r>
              <a:rPr b="1" lang="es-CO" sz="3200">
                <a:solidFill>
                  <a:schemeClr val="lt1"/>
                </a:solidFill>
                <a:latin typeface="Roboto"/>
                <a:ea typeface="Roboto"/>
                <a:cs typeface="Roboto"/>
                <a:sym typeface="Roboto"/>
              </a:rPr>
              <a:t>derechos</a:t>
            </a:r>
            <a:r>
              <a:rPr lang="es-CO" sz="3200">
                <a:solidFill>
                  <a:schemeClr val="lt1"/>
                </a:solidFill>
                <a:latin typeface="Roboto Thin"/>
                <a:ea typeface="Roboto Thin"/>
                <a:cs typeface="Roboto Thin"/>
                <a:sym typeface="Roboto Thin"/>
              </a:rPr>
              <a:t> para administrar y controlar el acceso a los datos, confiere </a:t>
            </a:r>
            <a:r>
              <a:rPr b="1" lang="es-CO" sz="3200">
                <a:solidFill>
                  <a:schemeClr val="lt1"/>
                </a:solidFill>
                <a:latin typeface="Roboto"/>
                <a:ea typeface="Roboto"/>
                <a:cs typeface="Roboto"/>
                <a:sym typeface="Roboto"/>
              </a:rPr>
              <a:t>responsabilidades</a:t>
            </a:r>
            <a:r>
              <a:rPr lang="es-CO" sz="3200">
                <a:solidFill>
                  <a:schemeClr val="lt1"/>
                </a:solidFill>
                <a:latin typeface="Roboto Thin"/>
                <a:ea typeface="Roboto Thin"/>
                <a:cs typeface="Roboto Thin"/>
                <a:sym typeface="Roboto Thin"/>
              </a:rPr>
              <a:t> para su gestión, control de calidad y mantenimiento. </a:t>
            </a:r>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l">
              <a:spcBef>
                <a:spcPts val="0"/>
              </a:spcBef>
              <a:spcAft>
                <a:spcPts val="0"/>
              </a:spcAft>
              <a:buNone/>
            </a:pPr>
            <a:r>
              <a:t/>
            </a:r>
            <a:endParaRPr sz="3200">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gfa2f790c2d_0_2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87" name="Google Shape;487;gfa2f790c2d_0_22"/>
          <p:cNvSpPr/>
          <p:nvPr/>
        </p:nvSpPr>
        <p:spPr>
          <a:xfrm>
            <a:off x="-1" y="447"/>
            <a:ext cx="12192000" cy="6413100"/>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488" name="Google Shape;488;gfa2f790c2d_0_22"/>
          <p:cNvSpPr txBox="1"/>
          <p:nvPr/>
        </p:nvSpPr>
        <p:spPr>
          <a:xfrm>
            <a:off x="465664" y="576703"/>
            <a:ext cx="11260800" cy="501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chemeClr val="lt1"/>
                </a:solidFill>
                <a:latin typeface="Roboto Thin"/>
                <a:ea typeface="Roboto Thin"/>
                <a:cs typeface="Roboto Thin"/>
                <a:sym typeface="Roboto Thin"/>
              </a:rPr>
              <a:t>La</a:t>
            </a:r>
            <a:r>
              <a:rPr lang="es-CO" sz="3200">
                <a:solidFill>
                  <a:schemeClr val="lt1"/>
                </a:solidFill>
                <a:latin typeface="Roboto"/>
                <a:ea typeface="Roboto"/>
                <a:cs typeface="Roboto"/>
                <a:sym typeface="Roboto"/>
              </a:rPr>
              <a:t> </a:t>
            </a:r>
            <a:r>
              <a:rPr b="1" lang="es-CO" sz="3200">
                <a:solidFill>
                  <a:schemeClr val="lt1"/>
                </a:solidFill>
                <a:latin typeface="Roboto"/>
                <a:ea typeface="Roboto"/>
                <a:cs typeface="Roboto"/>
                <a:sym typeface="Roboto"/>
              </a:rPr>
              <a:t>propiedad</a:t>
            </a:r>
            <a:r>
              <a:rPr lang="es-CO" sz="3200">
                <a:solidFill>
                  <a:schemeClr val="lt1"/>
                </a:solidFill>
                <a:latin typeface="Roboto"/>
                <a:ea typeface="Roboto"/>
                <a:cs typeface="Roboto"/>
                <a:sym typeface="Roboto"/>
              </a:rPr>
              <a:t> y </a:t>
            </a:r>
            <a:r>
              <a:rPr b="1" lang="es-CO" sz="3200">
                <a:solidFill>
                  <a:schemeClr val="lt1"/>
                </a:solidFill>
                <a:latin typeface="Roboto"/>
                <a:ea typeface="Roboto"/>
                <a:cs typeface="Roboto"/>
                <a:sym typeface="Roboto"/>
              </a:rPr>
              <a:t>custodia de los datos </a:t>
            </a:r>
            <a:r>
              <a:rPr lang="es-CO" sz="3200">
                <a:solidFill>
                  <a:schemeClr val="lt1"/>
                </a:solidFill>
                <a:latin typeface="Roboto Thin"/>
                <a:ea typeface="Roboto Thin"/>
                <a:cs typeface="Roboto Thin"/>
                <a:sym typeface="Roboto Thin"/>
              </a:rPr>
              <a:t>no sólo otorga </a:t>
            </a:r>
            <a:r>
              <a:rPr b="1" lang="es-CO" sz="3200">
                <a:solidFill>
                  <a:schemeClr val="lt1"/>
                </a:solidFill>
                <a:latin typeface="Roboto"/>
                <a:ea typeface="Roboto"/>
                <a:cs typeface="Roboto"/>
                <a:sym typeface="Roboto"/>
              </a:rPr>
              <a:t>derechos</a:t>
            </a:r>
            <a:r>
              <a:rPr lang="es-CO" sz="3200">
                <a:solidFill>
                  <a:schemeClr val="lt1"/>
                </a:solidFill>
                <a:latin typeface="Roboto Thin"/>
                <a:ea typeface="Roboto Thin"/>
                <a:cs typeface="Roboto Thin"/>
                <a:sym typeface="Roboto Thin"/>
              </a:rPr>
              <a:t> para administrar y controlar el acceso a los datos, confiere </a:t>
            </a:r>
            <a:r>
              <a:rPr b="1" lang="es-CO" sz="3200">
                <a:solidFill>
                  <a:schemeClr val="lt1"/>
                </a:solidFill>
                <a:latin typeface="Roboto"/>
                <a:ea typeface="Roboto"/>
                <a:cs typeface="Roboto"/>
                <a:sym typeface="Roboto"/>
              </a:rPr>
              <a:t>responsabilidades</a:t>
            </a:r>
            <a:r>
              <a:rPr lang="es-CO" sz="3200">
                <a:solidFill>
                  <a:schemeClr val="lt1"/>
                </a:solidFill>
                <a:latin typeface="Roboto Thin"/>
                <a:ea typeface="Roboto Thin"/>
                <a:cs typeface="Roboto Thin"/>
                <a:sym typeface="Roboto Thin"/>
              </a:rPr>
              <a:t> para su gestión, control de calidad y mantenimiento. </a:t>
            </a:r>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l">
              <a:spcBef>
                <a:spcPts val="0"/>
              </a:spcBef>
              <a:spcAft>
                <a:spcPts val="0"/>
              </a:spcAft>
              <a:buNone/>
            </a:pPr>
            <a:r>
              <a:t/>
            </a:r>
            <a:endParaRPr i="1" sz="3200">
              <a:solidFill>
                <a:schemeClr val="lt1"/>
              </a:solidFill>
              <a:latin typeface="Roboto"/>
              <a:ea typeface="Roboto"/>
              <a:cs typeface="Roboto"/>
              <a:sym typeface="Roboto"/>
            </a:endParaRPr>
          </a:p>
          <a:p>
            <a:pPr indent="0" lvl="0" marL="0" marR="0" rtl="0" algn="ctr">
              <a:spcBef>
                <a:spcPts val="0"/>
              </a:spcBef>
              <a:spcAft>
                <a:spcPts val="0"/>
              </a:spcAft>
              <a:buNone/>
            </a:pPr>
            <a:r>
              <a:rPr i="1" lang="es-CO" sz="3200">
                <a:solidFill>
                  <a:schemeClr val="lt1"/>
                </a:solidFill>
                <a:latin typeface="Roboto Thin"/>
                <a:ea typeface="Roboto Thin"/>
                <a:cs typeface="Roboto Thin"/>
                <a:sym typeface="Roboto Thin"/>
              </a:rPr>
              <a:t>Los custodios también tienen la </a:t>
            </a:r>
            <a:r>
              <a:rPr b="1" i="1" lang="es-CO" sz="3200">
                <a:solidFill>
                  <a:schemeClr val="lt1"/>
                </a:solidFill>
                <a:latin typeface="Roboto"/>
                <a:ea typeface="Roboto"/>
                <a:cs typeface="Roboto"/>
                <a:sym typeface="Roboto"/>
              </a:rPr>
              <a:t>responsabilidad moral </a:t>
            </a:r>
            <a:r>
              <a:rPr i="1" lang="es-CO" sz="3200">
                <a:solidFill>
                  <a:schemeClr val="lt1"/>
                </a:solidFill>
                <a:latin typeface="Roboto Thin"/>
                <a:ea typeface="Roboto Thin"/>
                <a:cs typeface="Roboto Thin"/>
                <a:sym typeface="Roboto Thin"/>
              </a:rPr>
              <a:t>de</a:t>
            </a:r>
            <a:r>
              <a:rPr i="1" lang="es-CO" sz="3200">
                <a:solidFill>
                  <a:schemeClr val="lt1"/>
                </a:solidFill>
                <a:latin typeface="Roboto"/>
                <a:ea typeface="Roboto"/>
                <a:cs typeface="Roboto"/>
                <a:sym typeface="Roboto"/>
              </a:rPr>
              <a:t> </a:t>
            </a:r>
            <a:r>
              <a:rPr i="1" lang="es-CO" sz="3200">
                <a:solidFill>
                  <a:schemeClr val="lt1"/>
                </a:solidFill>
                <a:latin typeface="Roboto Thin"/>
                <a:ea typeface="Roboto Thin"/>
                <a:cs typeface="Roboto Thin"/>
                <a:sym typeface="Roboto Thin"/>
              </a:rPr>
              <a:t>supervisar los datos para su uso en el futuro generaciones</a:t>
            </a:r>
            <a:r>
              <a:rPr lang="es-CO" sz="3200">
                <a:solidFill>
                  <a:schemeClr val="lt1"/>
                </a:solidFill>
                <a:latin typeface="Roboto Thin"/>
                <a:ea typeface="Roboto Thin"/>
                <a:cs typeface="Roboto Thin"/>
                <a:sym typeface="Roboto Thin"/>
              </a:rPr>
              <a:t>.</a:t>
            </a:r>
            <a:endParaRPr/>
          </a:p>
          <a:p>
            <a:pPr indent="0" lvl="0" marL="0" marR="0" rtl="0" algn="l">
              <a:spcBef>
                <a:spcPts val="0"/>
              </a:spcBef>
              <a:spcAft>
                <a:spcPts val="0"/>
              </a:spcAft>
              <a:buNone/>
            </a:pPr>
            <a:r>
              <a:t/>
            </a:r>
            <a:endParaRPr sz="3200">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p:nvPr/>
        </p:nvSpPr>
        <p:spPr>
          <a:xfrm>
            <a:off x="0" y="-1"/>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0">
              <a:solidFill>
                <a:srgbClr val="333333"/>
              </a:solidFill>
              <a:latin typeface="Calibri"/>
              <a:ea typeface="Calibri"/>
              <a:cs typeface="Calibri"/>
              <a:sym typeface="Calibri"/>
            </a:endParaRPr>
          </a:p>
        </p:txBody>
      </p:sp>
      <p:pic>
        <p:nvPicPr>
          <p:cNvPr id="495" name="Google Shape;495;p3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96" name="Google Shape;496;p32"/>
          <p:cNvSpPr txBox="1"/>
          <p:nvPr/>
        </p:nvSpPr>
        <p:spPr>
          <a:xfrm>
            <a:off x="172645" y="4620392"/>
            <a:ext cx="404432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600">
                <a:solidFill>
                  <a:schemeClr val="lt1"/>
                </a:solidFill>
                <a:latin typeface="Roboto"/>
                <a:ea typeface="Roboto"/>
                <a:cs typeface="Roboto"/>
                <a:sym typeface="Roboto"/>
              </a:rPr>
              <a:t>Responsables</a:t>
            </a:r>
            <a:r>
              <a:rPr b="1" lang="es-CO" sz="4600">
                <a:solidFill>
                  <a:schemeClr val="lt1"/>
                </a:solidFill>
                <a:latin typeface="Roboto Thin"/>
                <a:ea typeface="Roboto Thin"/>
                <a:cs typeface="Roboto Thin"/>
                <a:sym typeface="Roboto Thin"/>
              </a:rPr>
              <a:t> de la calidad</a:t>
            </a:r>
            <a:endParaRPr sz="4600">
              <a:solidFill>
                <a:schemeClr val="lt1"/>
              </a:solidFill>
              <a:latin typeface="Roboto"/>
              <a:ea typeface="Roboto"/>
              <a:cs typeface="Roboto"/>
              <a:sym typeface="Roboto"/>
            </a:endParaRPr>
          </a:p>
        </p:txBody>
      </p:sp>
      <p:pic>
        <p:nvPicPr>
          <p:cNvPr id="497" name="Google Shape;497;p32"/>
          <p:cNvPicPr preferRelativeResize="0"/>
          <p:nvPr/>
        </p:nvPicPr>
        <p:blipFill rotWithShape="1">
          <a:blip r:embed="rId4">
            <a:alphaModFix/>
          </a:blip>
          <a:srcRect b="0" l="0" r="0" t="0"/>
          <a:stretch/>
        </p:blipFill>
        <p:spPr>
          <a:xfrm>
            <a:off x="989229" y="2269522"/>
            <a:ext cx="2065867" cy="2065867"/>
          </a:xfrm>
          <a:prstGeom prst="rect">
            <a:avLst/>
          </a:prstGeom>
          <a:noFill/>
          <a:ln>
            <a:noFill/>
          </a:ln>
        </p:spPr>
      </p:pic>
      <p:sp>
        <p:nvSpPr>
          <p:cNvPr id="498" name="Google Shape;498;p32"/>
          <p:cNvSpPr txBox="1"/>
          <p:nvPr/>
        </p:nvSpPr>
        <p:spPr>
          <a:xfrm>
            <a:off x="8517467" y="309195"/>
            <a:ext cx="3674533" cy="412400"/>
          </a:xfrm>
          <a:prstGeom prst="rect">
            <a:avLst/>
          </a:prstGeom>
          <a:noFill/>
          <a:ln>
            <a:noFill/>
          </a:ln>
        </p:spPr>
        <p:txBody>
          <a:bodyPr anchorCtr="0" anchor="ctr" bIns="45700" lIns="91425" spcFirstLastPara="1" rIns="91425" wrap="square" tIns="45700">
            <a:noAutofit/>
          </a:bodyPr>
          <a:lstStyle/>
          <a:p>
            <a:pPr indent="0" lvl="0" marL="110063" marR="0" rtl="0" algn="r">
              <a:lnSpc>
                <a:spcPct val="119444"/>
              </a:lnSpc>
              <a:spcBef>
                <a:spcPts val="0"/>
              </a:spcBef>
              <a:spcAft>
                <a:spcPts val="0"/>
              </a:spcAft>
              <a:buNone/>
            </a:pPr>
            <a:r>
              <a:rPr b="1" lang="es-CO" sz="3067">
                <a:solidFill>
                  <a:srgbClr val="EB6B42"/>
                </a:solidFill>
                <a:latin typeface="Roboto"/>
                <a:ea typeface="Roboto"/>
                <a:cs typeface="Roboto"/>
                <a:sym typeface="Roboto"/>
              </a:rPr>
              <a:t>Usuario</a:t>
            </a:r>
            <a:endParaRPr sz="3067">
              <a:solidFill>
                <a:srgbClr val="000000"/>
              </a:solidFill>
              <a:latin typeface="Roboto Thin"/>
              <a:ea typeface="Roboto Thin"/>
              <a:cs typeface="Roboto Thin"/>
              <a:sym typeface="Roboto Thin"/>
            </a:endParaRPr>
          </a:p>
        </p:txBody>
      </p:sp>
      <p:sp>
        <p:nvSpPr>
          <p:cNvPr id="499" name="Google Shape;499;p32"/>
          <p:cNvSpPr txBox="1"/>
          <p:nvPr/>
        </p:nvSpPr>
        <p:spPr>
          <a:xfrm>
            <a:off x="4073839" y="1413111"/>
            <a:ext cx="8147673" cy="40318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3200">
                <a:solidFill>
                  <a:srgbClr val="EB6B42"/>
                </a:solidFill>
                <a:latin typeface="Roboto"/>
                <a:ea typeface="Roboto"/>
                <a:cs typeface="Roboto"/>
                <a:sym typeface="Roboto"/>
              </a:rPr>
              <a:t>ERRORES Y USO</a:t>
            </a:r>
            <a:endParaRPr/>
          </a:p>
          <a:p>
            <a:pPr indent="0" lvl="0" marL="0" marR="0" rtl="0" algn="ctr">
              <a:spcBef>
                <a:spcPts val="0"/>
              </a:spcBef>
              <a:spcAft>
                <a:spcPts val="0"/>
              </a:spcAft>
              <a:buNone/>
            </a:pPr>
            <a:r>
              <a:t/>
            </a:r>
            <a:endParaRPr sz="3200">
              <a:solidFill>
                <a:srgbClr val="EB6B42"/>
              </a:solidFill>
              <a:latin typeface="Roboto"/>
              <a:ea typeface="Roboto"/>
              <a:cs typeface="Roboto"/>
              <a:sym typeface="Roboto"/>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Comunicar errores, omisiones e inconsistencias al curador</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Determinar que datos usará para cada análisis</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Usar los datos de forma apropiada</a:t>
            </a:r>
            <a:endParaRPr/>
          </a:p>
          <a:p>
            <a:pPr indent="-457200" lvl="0" marL="457200" marR="0" rtl="0" algn="l">
              <a:spcBef>
                <a:spcPts val="0"/>
              </a:spcBef>
              <a:spcAft>
                <a:spcPts val="0"/>
              </a:spcAft>
              <a:buClr>
                <a:srgbClr val="EB6B42"/>
              </a:buClr>
              <a:buSzPts val="3200"/>
              <a:buFont typeface="Arial"/>
              <a:buChar char="•"/>
            </a:pPr>
            <a:r>
              <a:rPr lang="es-CO" sz="3200">
                <a:solidFill>
                  <a:schemeClr val="dk1"/>
                </a:solidFill>
                <a:latin typeface="Roboto Thin"/>
                <a:ea typeface="Roboto Thin"/>
                <a:cs typeface="Roboto Thin"/>
                <a:sym typeface="Roboto Thin"/>
              </a:rPr>
              <a:t>Citación </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pic>
        <p:nvPicPr>
          <p:cNvPr id="505" name="Google Shape;505;p3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06" name="Google Shape;506;p33"/>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3"/>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sp>
        <p:nvSpPr>
          <p:cNvPr id="508" name="Google Shape;508;p33"/>
          <p:cNvSpPr txBox="1"/>
          <p:nvPr/>
        </p:nvSpPr>
        <p:spPr>
          <a:xfrm>
            <a:off x="4128475" y="1009219"/>
            <a:ext cx="3760400" cy="3577200"/>
          </a:xfrm>
          <a:prstGeom prst="rect">
            <a:avLst/>
          </a:prstGeom>
          <a:noFill/>
          <a:ln>
            <a:noFill/>
          </a:ln>
        </p:spPr>
        <p:txBody>
          <a:bodyPr anchorCtr="0" anchor="t" bIns="45700" lIns="91425" spcFirstLastPara="1" rIns="91425" wrap="square" tIns="45700">
            <a:noAutofit/>
          </a:bodyPr>
          <a:lstStyle/>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Planificación</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Organización</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Prevención</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Responsabilidad</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Camaradería</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Priorización</a:t>
            </a:r>
            <a:endParaRPr sz="2533">
              <a:solidFill>
                <a:srgbClr val="000000"/>
              </a:solidFill>
              <a:latin typeface="Roboto Thin"/>
              <a:ea typeface="Roboto Thin"/>
              <a:cs typeface="Roboto Thin"/>
              <a:sym typeface="Roboto Thin"/>
            </a:endParaRPr>
          </a:p>
        </p:txBody>
      </p:sp>
      <p:sp>
        <p:nvSpPr>
          <p:cNvPr id="509" name="Google Shape;509;p33"/>
          <p:cNvSpPr txBox="1"/>
          <p:nvPr/>
        </p:nvSpPr>
        <p:spPr>
          <a:xfrm>
            <a:off x="7888875" y="1043192"/>
            <a:ext cx="4761200" cy="3577200"/>
          </a:xfrm>
          <a:prstGeom prst="rect">
            <a:avLst/>
          </a:prstGeom>
          <a:noFill/>
          <a:ln>
            <a:noFill/>
          </a:ln>
        </p:spPr>
        <p:txBody>
          <a:bodyPr anchorCtr="0" anchor="t" bIns="45700" lIns="91425" spcFirstLastPara="1" rIns="91425" wrap="square" tIns="45700">
            <a:noAutofit/>
          </a:bodyPr>
          <a:lstStyle/>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Medidas de desempeño</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Mejoramiento</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Retroalimentación</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Capacitación</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Transparencia</a:t>
            </a:r>
            <a:endParaRPr sz="2400">
              <a:solidFill>
                <a:schemeClr val="dk1"/>
              </a:solidFill>
              <a:latin typeface="Roboto Thin"/>
              <a:ea typeface="Roboto Thin"/>
              <a:cs typeface="Roboto Thin"/>
              <a:sym typeface="Roboto Thin"/>
            </a:endParaRPr>
          </a:p>
          <a:p>
            <a:pPr indent="-465655" lvl="0" marL="609585" marR="0" rtl="0" algn="l">
              <a:lnSpc>
                <a:spcPct val="150000"/>
              </a:lnSpc>
              <a:spcBef>
                <a:spcPts val="0"/>
              </a:spcBef>
              <a:spcAft>
                <a:spcPts val="0"/>
              </a:spcAft>
              <a:buClr>
                <a:srgbClr val="EB6B42"/>
              </a:buClr>
              <a:buSzPts val="2533"/>
              <a:buFont typeface="Arial"/>
              <a:buChar char="●"/>
            </a:pPr>
            <a:r>
              <a:rPr lang="es-CO" sz="2533">
                <a:solidFill>
                  <a:schemeClr val="dk1"/>
                </a:solidFill>
                <a:latin typeface="Roboto Thin"/>
                <a:ea typeface="Roboto Thin"/>
                <a:cs typeface="Roboto Thin"/>
                <a:sym typeface="Roboto Thin"/>
              </a:rPr>
              <a:t>Documentación</a:t>
            </a:r>
            <a:endParaRPr sz="2533">
              <a:solidFill>
                <a:srgbClr val="000000"/>
              </a:solidFill>
              <a:latin typeface="Roboto Thin"/>
              <a:ea typeface="Roboto Thin"/>
              <a:cs typeface="Roboto Thin"/>
              <a:sym typeface="Roboto Thin"/>
            </a:endParaRPr>
          </a:p>
        </p:txBody>
      </p:sp>
      <p:pic>
        <p:nvPicPr>
          <p:cNvPr id="510" name="Google Shape;510;p33"/>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pic>
        <p:nvPicPr>
          <p:cNvPr id="516" name="Google Shape;516;p3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17" name="Google Shape;517;p34"/>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34"/>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19" name="Google Shape;519;p34"/>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20" name="Google Shape;520;p34"/>
          <p:cNvSpPr/>
          <p:nvPr/>
        </p:nvSpPr>
        <p:spPr>
          <a:xfrm>
            <a:off x="4216971" y="813666"/>
            <a:ext cx="7737962" cy="1200400"/>
          </a:xfrm>
          <a:prstGeom prst="rect">
            <a:avLst/>
          </a:prstGeom>
          <a:noFill/>
          <a:ln>
            <a:noFill/>
          </a:ln>
        </p:spPr>
        <p:txBody>
          <a:bodyPr anchorCtr="0" anchor="t" bIns="45700" lIns="91425" spcFirstLastPara="1" rIns="91425" wrap="square" tIns="45700">
            <a:noAutofit/>
          </a:bodyPr>
          <a:lstStyle/>
          <a:p>
            <a:pPr indent="0" lvl="0" marL="16933" marR="0" rtl="0" algn="l">
              <a:spcBef>
                <a:spcPts val="0"/>
              </a:spcBef>
              <a:spcAft>
                <a:spcPts val="0"/>
              </a:spcAft>
              <a:buNone/>
            </a:pPr>
            <a:r>
              <a:rPr lang="es-CO" sz="2133">
                <a:solidFill>
                  <a:schemeClr val="dk1"/>
                </a:solidFill>
                <a:latin typeface="Roboto"/>
                <a:ea typeface="Roboto"/>
                <a:cs typeface="Roboto"/>
                <a:sym typeface="Roboto"/>
              </a:rPr>
              <a:t>No podemos retroceder en el tiempo ... el potencial nunca será tan alto como al inicio.</a:t>
            </a:r>
            <a:endParaRPr sz="2133">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pic>
        <p:nvPicPr>
          <p:cNvPr id="526" name="Google Shape;526;p3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27" name="Google Shape;527;p35"/>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35"/>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29" name="Google Shape;529;p35"/>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30" name="Google Shape;530;p35"/>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pic>
        <p:nvPicPr>
          <p:cNvPr id="536" name="Google Shape;536;p3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37" name="Google Shape;537;p36"/>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36"/>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39" name="Google Shape;539;p36"/>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40" name="Google Shape;540;p36"/>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41" name="Google Shape;541;p36"/>
          <p:cNvSpPr txBox="1"/>
          <p:nvPr/>
        </p:nvSpPr>
        <p:spPr>
          <a:xfrm>
            <a:off x="4216971" y="1729645"/>
            <a:ext cx="7737960" cy="1461939"/>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i="1" lang="es-CO" sz="2400">
                <a:solidFill>
                  <a:srgbClr val="000000"/>
                </a:solidFill>
                <a:latin typeface="Roboto"/>
                <a:ea typeface="Roboto"/>
                <a:cs typeface="Roboto"/>
                <a:sym typeface="Roboto"/>
              </a:rPr>
              <a:t>Todo lo que está en la </a:t>
            </a:r>
            <a:r>
              <a:rPr b="1" i="1" lang="es-CO" sz="2400">
                <a:solidFill>
                  <a:srgbClr val="000000"/>
                </a:solidFill>
                <a:latin typeface="Roboto"/>
                <a:ea typeface="Roboto"/>
                <a:cs typeface="Roboto"/>
                <a:sym typeface="Roboto"/>
              </a:rPr>
              <a:t>etiqueta</a:t>
            </a:r>
            <a:r>
              <a:rPr i="1" lang="es-CO" sz="2400">
                <a:solidFill>
                  <a:srgbClr val="000000"/>
                </a:solidFill>
                <a:latin typeface="Roboto"/>
                <a:ea typeface="Roboto"/>
                <a:cs typeface="Roboto"/>
                <a:sym typeface="Roboto"/>
              </a:rPr>
              <a:t> / cuaderno de colecta / ficha DEBE estar en algún campo en la </a:t>
            </a:r>
            <a:r>
              <a:rPr b="1" i="1" lang="es-CO" sz="2400">
                <a:solidFill>
                  <a:srgbClr val="000000"/>
                </a:solidFill>
                <a:latin typeface="Roboto"/>
                <a:ea typeface="Roboto"/>
                <a:cs typeface="Roboto"/>
                <a:sym typeface="Roboto"/>
              </a:rPr>
              <a:t>base de datos</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18" name="Google Shape;118;p4"/>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9" name="Google Shape;119;p4"/>
          <p:cNvPicPr preferRelativeResize="0"/>
          <p:nvPr/>
        </p:nvPicPr>
        <p:blipFill rotWithShape="1">
          <a:blip r:embed="rId4">
            <a:alphaModFix/>
          </a:blip>
          <a:srcRect b="0" l="0" r="0" t="0"/>
          <a:stretch/>
        </p:blipFill>
        <p:spPr>
          <a:xfrm>
            <a:off x="5651407" y="887094"/>
            <a:ext cx="4992538" cy="2390957"/>
          </a:xfrm>
          <a:prstGeom prst="rect">
            <a:avLst/>
          </a:prstGeom>
          <a:noFill/>
          <a:ln>
            <a:noFill/>
          </a:ln>
        </p:spPr>
      </p:pic>
      <p:pic>
        <p:nvPicPr>
          <p:cNvPr id="120" name="Google Shape;120;p4"/>
          <p:cNvPicPr preferRelativeResize="0"/>
          <p:nvPr/>
        </p:nvPicPr>
        <p:blipFill rotWithShape="1">
          <a:blip r:embed="rId5">
            <a:alphaModFix/>
          </a:blip>
          <a:srcRect b="0" l="0" r="0" t="0"/>
          <a:stretch/>
        </p:blipFill>
        <p:spPr>
          <a:xfrm>
            <a:off x="7185035" y="593874"/>
            <a:ext cx="1067800" cy="239757"/>
          </a:xfrm>
          <a:prstGeom prst="rect">
            <a:avLst/>
          </a:prstGeom>
          <a:noFill/>
          <a:ln>
            <a:noFill/>
          </a:ln>
        </p:spPr>
      </p:pic>
      <p:sp>
        <p:nvSpPr>
          <p:cNvPr id="121" name="Google Shape;121;p4"/>
          <p:cNvSpPr txBox="1"/>
          <p:nvPr/>
        </p:nvSpPr>
        <p:spPr>
          <a:xfrm>
            <a:off x="4389616" y="3215576"/>
            <a:ext cx="7381673" cy="25135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Mantenga su </a:t>
            </a:r>
            <a:r>
              <a:rPr lang="es-CO" sz="1600">
                <a:solidFill>
                  <a:schemeClr val="dk1"/>
                </a:solidFill>
                <a:latin typeface="Roboto Medium"/>
                <a:ea typeface="Roboto Medium"/>
                <a:cs typeface="Roboto Medium"/>
                <a:sym typeface="Roboto Medium"/>
              </a:rPr>
              <a:t>micrófono en silencio</a:t>
            </a:r>
            <a:r>
              <a:rPr lang="es-CO" sz="1600">
                <a:solidFill>
                  <a:schemeClr val="dk1"/>
                </a:solidFill>
                <a:latin typeface="Roboto Light"/>
                <a:ea typeface="Roboto Light"/>
                <a:cs typeface="Roboto Light"/>
                <a:sym typeface="Roboto Light"/>
              </a:rPr>
              <a:t>.</a:t>
            </a:r>
            <a:endParaRPr/>
          </a:p>
          <a:p>
            <a:pPr indent="-184150" lvl="0" marL="285750" marR="0" rtl="0" algn="l">
              <a:spcBef>
                <a:spcPts val="0"/>
              </a:spcBef>
              <a:spcAft>
                <a:spcPts val="0"/>
              </a:spcAft>
              <a:buClr>
                <a:schemeClr val="lt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Al usar el </a:t>
            </a:r>
            <a:r>
              <a:rPr lang="es-CO" sz="1600">
                <a:solidFill>
                  <a:schemeClr val="dk1"/>
                </a:solidFill>
                <a:latin typeface="Roboto Medium"/>
                <a:ea typeface="Roboto Medium"/>
                <a:cs typeface="Roboto Medium"/>
                <a:sym typeface="Roboto Medium"/>
              </a:rPr>
              <a:t>chat</a:t>
            </a:r>
            <a:r>
              <a:rPr lang="es-CO" sz="1600">
                <a:solidFill>
                  <a:schemeClr val="dk1"/>
                </a:solidFill>
                <a:latin typeface="Roboto Light"/>
                <a:ea typeface="Roboto Light"/>
                <a:cs typeface="Roboto Light"/>
                <a:sym typeface="Roboto Light"/>
              </a:rPr>
              <a:t>, sea cortés, amable e inclusivo; este canal estará habilitado para conversar con los demás asistentes.</a:t>
            </a:r>
            <a:endParaRPr/>
          </a:p>
          <a:p>
            <a:pPr indent="-184150" lvl="0" marL="285750" marR="0" rtl="0" algn="l">
              <a:lnSpc>
                <a:spcPct val="150000"/>
              </a:lnSpc>
              <a:spcBef>
                <a:spcPts val="0"/>
              </a:spcBef>
              <a:spcAft>
                <a:spcPts val="0"/>
              </a:spcAft>
              <a:buClr>
                <a:schemeClr val="lt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El uso inapropiado del chat, Q&amp;A, o micrófono, puede ser sancionado con la expulsión de la sala.</a:t>
            </a:r>
            <a:endParaRPr/>
          </a:p>
        </p:txBody>
      </p:sp>
      <p:pic>
        <p:nvPicPr>
          <p:cNvPr descr="Chat RTL" id="122" name="Google Shape;122;p4"/>
          <p:cNvPicPr preferRelativeResize="0"/>
          <p:nvPr/>
        </p:nvPicPr>
        <p:blipFill rotWithShape="1">
          <a:blip r:embed="rId6">
            <a:alphaModFix/>
          </a:blip>
          <a:srcRect b="0" l="0" r="0" t="0"/>
          <a:stretch/>
        </p:blipFill>
        <p:spPr>
          <a:xfrm>
            <a:off x="4199103" y="3896736"/>
            <a:ext cx="409972" cy="409972"/>
          </a:xfrm>
          <a:prstGeom prst="rect">
            <a:avLst/>
          </a:prstGeom>
          <a:noFill/>
          <a:ln>
            <a:noFill/>
          </a:ln>
        </p:spPr>
      </p:pic>
      <p:pic>
        <p:nvPicPr>
          <p:cNvPr descr="Micrófono de radiocomunicación" id="123" name="Google Shape;123;p4"/>
          <p:cNvPicPr preferRelativeResize="0"/>
          <p:nvPr/>
        </p:nvPicPr>
        <p:blipFill rotWithShape="1">
          <a:blip r:embed="rId7">
            <a:alphaModFix/>
          </a:blip>
          <a:srcRect b="0" l="0" r="0" t="0"/>
          <a:stretch/>
        </p:blipFill>
        <p:spPr>
          <a:xfrm>
            <a:off x="4277776" y="3281825"/>
            <a:ext cx="344968" cy="344968"/>
          </a:xfrm>
          <a:prstGeom prst="rect">
            <a:avLst/>
          </a:prstGeom>
          <a:noFill/>
          <a:ln>
            <a:noFill/>
          </a:ln>
        </p:spPr>
      </p:pic>
      <p:pic>
        <p:nvPicPr>
          <p:cNvPr descr="Engranaje único" id="124" name="Google Shape;124;p4"/>
          <p:cNvPicPr preferRelativeResize="0"/>
          <p:nvPr/>
        </p:nvPicPr>
        <p:blipFill rotWithShape="1">
          <a:blip r:embed="rId8">
            <a:alphaModFix/>
          </a:blip>
          <a:srcRect b="0" l="0" r="0" t="0"/>
          <a:stretch/>
        </p:blipFill>
        <p:spPr>
          <a:xfrm>
            <a:off x="4224327" y="4972420"/>
            <a:ext cx="409972" cy="409972"/>
          </a:xfrm>
          <a:prstGeom prst="rect">
            <a:avLst/>
          </a:prstGeom>
          <a:noFill/>
          <a:ln>
            <a:noFill/>
          </a:ln>
        </p:spPr>
      </p:pic>
      <p:sp>
        <p:nvSpPr>
          <p:cNvPr id="125" name="Google Shape;125;p4"/>
          <p:cNvSpPr txBox="1"/>
          <p:nvPr/>
        </p:nvSpPr>
        <p:spPr>
          <a:xfrm>
            <a:off x="172645" y="5391651"/>
            <a:ext cx="4044326" cy="923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5399">
                <a:solidFill>
                  <a:schemeClr val="lt1"/>
                </a:solidFill>
                <a:latin typeface="Roboto"/>
                <a:ea typeface="Roboto"/>
                <a:cs typeface="Roboto"/>
                <a:sym typeface="Roboto"/>
              </a:rPr>
              <a:t>NET</a:t>
            </a:r>
            <a:r>
              <a:rPr lang="es-CO" sz="5399">
                <a:solidFill>
                  <a:schemeClr val="lt1"/>
                </a:solidFill>
                <a:latin typeface="Roboto Thin"/>
                <a:ea typeface="Roboto Thin"/>
                <a:cs typeface="Roboto Thin"/>
                <a:sym typeface="Roboto Thin"/>
              </a:rPr>
              <a:t>tiqueta</a:t>
            </a:r>
            <a:endParaRPr b="1" sz="5399">
              <a:solidFill>
                <a:schemeClr val="lt1"/>
              </a:solidFill>
              <a:latin typeface="Roboto"/>
              <a:ea typeface="Roboto"/>
              <a:cs typeface="Roboto"/>
              <a:sym typeface="Roboto"/>
            </a:endParaRPr>
          </a:p>
        </p:txBody>
      </p:sp>
      <p:pic>
        <p:nvPicPr>
          <p:cNvPr descr="Reseña de cliente RTL" id="126" name="Google Shape;126;p4"/>
          <p:cNvPicPr preferRelativeResize="0"/>
          <p:nvPr/>
        </p:nvPicPr>
        <p:blipFill rotWithShape="1">
          <a:blip r:embed="rId9">
            <a:alphaModFix/>
          </a:blip>
          <a:srcRect b="0" l="0" r="0" t="0"/>
          <a:stretch/>
        </p:blipFill>
        <p:spPr>
          <a:xfrm>
            <a:off x="672876" y="1697543"/>
            <a:ext cx="2520000" cy="252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pic>
        <p:nvPicPr>
          <p:cNvPr id="547" name="Google Shape;547;p3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48" name="Google Shape;548;p37"/>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3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50" name="Google Shape;550;p37"/>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51" name="Google Shape;551;p37"/>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52" name="Google Shape;552;p37"/>
          <p:cNvSpPr txBox="1"/>
          <p:nvPr/>
        </p:nvSpPr>
        <p:spPr>
          <a:xfrm>
            <a:off x="4216971" y="1729645"/>
            <a:ext cx="7737960" cy="2200602"/>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i="1" lang="es-CO" sz="2400">
                <a:solidFill>
                  <a:srgbClr val="000000"/>
                </a:solidFill>
                <a:latin typeface="Roboto"/>
                <a:ea typeface="Roboto"/>
                <a:cs typeface="Roboto"/>
                <a:sym typeface="Roboto"/>
              </a:rPr>
              <a:t>Todo lo que está en la </a:t>
            </a:r>
            <a:r>
              <a:rPr b="1" i="1" lang="es-CO" sz="2400">
                <a:solidFill>
                  <a:srgbClr val="000000"/>
                </a:solidFill>
                <a:latin typeface="Roboto"/>
                <a:ea typeface="Roboto"/>
                <a:cs typeface="Roboto"/>
                <a:sym typeface="Roboto"/>
              </a:rPr>
              <a:t>etiqueta</a:t>
            </a:r>
            <a:r>
              <a:rPr i="1" lang="es-CO" sz="2400">
                <a:solidFill>
                  <a:srgbClr val="000000"/>
                </a:solidFill>
                <a:latin typeface="Roboto"/>
                <a:ea typeface="Roboto"/>
                <a:cs typeface="Roboto"/>
                <a:sym typeface="Roboto"/>
              </a:rPr>
              <a:t> / cuaderno de colecta / ficha DEBE estar en algún campo en la </a:t>
            </a:r>
            <a:r>
              <a:rPr b="1" i="1" lang="es-CO" sz="2400">
                <a:solidFill>
                  <a:srgbClr val="000000"/>
                </a:solidFill>
                <a:latin typeface="Roboto"/>
                <a:ea typeface="Roboto"/>
                <a:cs typeface="Roboto"/>
                <a:sym typeface="Roboto"/>
              </a:rPr>
              <a:t>base de datos</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i="1" lang="es-CO" sz="2400">
                <a:solidFill>
                  <a:srgbClr val="000000"/>
                </a:solidFill>
                <a:latin typeface="Roboto"/>
                <a:ea typeface="Roboto"/>
                <a:cs typeface="Roboto"/>
                <a:sym typeface="Roboto"/>
              </a:rPr>
              <a:t>Usar </a:t>
            </a:r>
            <a:r>
              <a:rPr b="1" i="1" lang="es-CO" sz="2400">
                <a:solidFill>
                  <a:srgbClr val="000000"/>
                </a:solidFill>
                <a:latin typeface="Roboto"/>
                <a:ea typeface="Roboto"/>
                <a:cs typeface="Roboto"/>
                <a:sym typeface="Roboto"/>
              </a:rPr>
              <a:t>identificadores únicos</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7" name="Shape 557"/>
        <p:cNvGrpSpPr/>
        <p:nvPr/>
      </p:nvGrpSpPr>
      <p:grpSpPr>
        <a:xfrm>
          <a:off x="0" y="0"/>
          <a:ext cx="0" cy="0"/>
          <a:chOff x="0" y="0"/>
          <a:chExt cx="0" cy="0"/>
        </a:xfrm>
      </p:grpSpPr>
      <p:pic>
        <p:nvPicPr>
          <p:cNvPr id="558" name="Google Shape;558;p3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59" name="Google Shape;559;p38"/>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38"/>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61" name="Google Shape;561;p38"/>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62" name="Google Shape;562;p38"/>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63" name="Google Shape;563;p38"/>
          <p:cNvSpPr txBox="1"/>
          <p:nvPr/>
        </p:nvSpPr>
        <p:spPr>
          <a:xfrm>
            <a:off x="4216971" y="1729645"/>
            <a:ext cx="7737960" cy="2939266"/>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i="1" lang="es-CO" sz="2400">
                <a:solidFill>
                  <a:srgbClr val="000000"/>
                </a:solidFill>
                <a:latin typeface="Roboto"/>
                <a:ea typeface="Roboto"/>
                <a:cs typeface="Roboto"/>
                <a:sym typeface="Roboto"/>
              </a:rPr>
              <a:t>Todo lo que está en la </a:t>
            </a:r>
            <a:r>
              <a:rPr b="1" i="1" lang="es-CO" sz="2400">
                <a:solidFill>
                  <a:srgbClr val="000000"/>
                </a:solidFill>
                <a:latin typeface="Roboto"/>
                <a:ea typeface="Roboto"/>
                <a:cs typeface="Roboto"/>
                <a:sym typeface="Roboto"/>
              </a:rPr>
              <a:t>etiqueta</a:t>
            </a:r>
            <a:r>
              <a:rPr i="1" lang="es-CO" sz="2400">
                <a:solidFill>
                  <a:srgbClr val="000000"/>
                </a:solidFill>
                <a:latin typeface="Roboto"/>
                <a:ea typeface="Roboto"/>
                <a:cs typeface="Roboto"/>
                <a:sym typeface="Roboto"/>
              </a:rPr>
              <a:t> / cuaderno de colecta / ficha DEBE estar en algún campo en la </a:t>
            </a:r>
            <a:r>
              <a:rPr b="1" i="1" lang="es-CO" sz="2400">
                <a:solidFill>
                  <a:srgbClr val="000000"/>
                </a:solidFill>
                <a:latin typeface="Roboto"/>
                <a:ea typeface="Roboto"/>
                <a:cs typeface="Roboto"/>
                <a:sym typeface="Roboto"/>
              </a:rPr>
              <a:t>base de datos</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i="1" lang="es-CO" sz="2400">
                <a:solidFill>
                  <a:srgbClr val="000000"/>
                </a:solidFill>
                <a:latin typeface="Roboto"/>
                <a:ea typeface="Roboto"/>
                <a:cs typeface="Roboto"/>
                <a:sym typeface="Roboto"/>
              </a:rPr>
              <a:t>Usar </a:t>
            </a:r>
            <a:r>
              <a:rPr b="1" i="1" lang="es-CO" sz="2400">
                <a:solidFill>
                  <a:srgbClr val="000000"/>
                </a:solidFill>
                <a:latin typeface="Roboto"/>
                <a:ea typeface="Roboto"/>
                <a:cs typeface="Roboto"/>
                <a:sym typeface="Roboto"/>
              </a:rPr>
              <a:t>identificadores únicos</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b="1" i="1" lang="es-CO" sz="2400">
                <a:solidFill>
                  <a:srgbClr val="000000"/>
                </a:solidFill>
                <a:latin typeface="Roboto"/>
                <a:ea typeface="Roboto"/>
                <a:cs typeface="Roboto"/>
                <a:sym typeface="Roboto"/>
              </a:rPr>
              <a:t>Listas</a:t>
            </a:r>
            <a:r>
              <a:rPr i="1" lang="es-CO" sz="2400">
                <a:solidFill>
                  <a:srgbClr val="000000"/>
                </a:solidFill>
                <a:latin typeface="Roboto"/>
                <a:ea typeface="Roboto"/>
                <a:cs typeface="Roboto"/>
                <a:sym typeface="Roboto"/>
              </a:rPr>
              <a:t> pre-cargadas (taxones, personas, lugares)</a:t>
            </a:r>
            <a:endParaRPr sz="24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pic>
        <p:nvPicPr>
          <p:cNvPr id="569" name="Google Shape;569;p3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70" name="Google Shape;570;p39"/>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39"/>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72" name="Google Shape;572;p39"/>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73" name="Google Shape;573;p39"/>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74" name="Google Shape;574;p39"/>
          <p:cNvSpPr txBox="1"/>
          <p:nvPr/>
        </p:nvSpPr>
        <p:spPr>
          <a:xfrm>
            <a:off x="4216969" y="1987254"/>
            <a:ext cx="7737961" cy="420115"/>
          </a:xfrm>
          <a:prstGeom prst="rect">
            <a:avLst/>
          </a:prstGeom>
          <a:noFill/>
          <a:ln>
            <a:noFill/>
          </a:ln>
        </p:spPr>
        <p:txBody>
          <a:bodyPr anchorCtr="0" anchor="t" bIns="45700" lIns="91425" spcFirstLastPara="1" rIns="91425" wrap="square" tIns="45700">
            <a:spAutoFit/>
          </a:bodyPr>
          <a:lstStyle/>
          <a:p>
            <a:pPr indent="0" lvl="0" marL="16933" marR="0" rtl="0" algn="l">
              <a:spcBef>
                <a:spcPts val="0"/>
              </a:spcBef>
              <a:spcAft>
                <a:spcPts val="0"/>
              </a:spcAft>
              <a:buNone/>
            </a:pPr>
            <a:r>
              <a:rPr lang="es-CO" sz="2130">
                <a:solidFill>
                  <a:schemeClr val="dk1"/>
                </a:solidFill>
                <a:latin typeface="Roboto"/>
                <a:ea typeface="Roboto"/>
                <a:cs typeface="Roboto"/>
                <a:sym typeface="Roboto"/>
              </a:rPr>
              <a:t>La falta de conocimiento puede resultar en posibles errores.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pic>
        <p:nvPicPr>
          <p:cNvPr id="580" name="Google Shape;580;p4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81" name="Google Shape;581;p40"/>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40"/>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83" name="Google Shape;583;p40"/>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84" name="Google Shape;584;p40"/>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85" name="Google Shape;585;p40"/>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pic>
        <p:nvPicPr>
          <p:cNvPr id="591" name="Google Shape;591;p4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92" name="Google Shape;592;p41"/>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41"/>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594" name="Google Shape;594;p41"/>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595" name="Google Shape;595;p41"/>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596" name="Google Shape;596;p41"/>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597" name="Google Shape;597;p41"/>
          <p:cNvSpPr txBox="1"/>
          <p:nvPr/>
        </p:nvSpPr>
        <p:spPr>
          <a:xfrm>
            <a:off x="4216969" y="2881323"/>
            <a:ext cx="7737959" cy="11387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Debe </a:t>
            </a:r>
            <a:r>
              <a:rPr b="1" i="1" lang="es-CO" sz="2400">
                <a:solidFill>
                  <a:srgbClr val="000000"/>
                </a:solidFill>
                <a:latin typeface="Roboto"/>
                <a:ea typeface="Roboto"/>
                <a:cs typeface="Roboto"/>
                <a:sym typeface="Roboto"/>
              </a:rPr>
              <a:t>conocer</a:t>
            </a:r>
            <a:r>
              <a:rPr i="1" lang="es-CO" sz="2400">
                <a:solidFill>
                  <a:srgbClr val="000000"/>
                </a:solidFill>
                <a:latin typeface="Roboto"/>
                <a:ea typeface="Roboto"/>
                <a:cs typeface="Roboto"/>
                <a:sym typeface="Roboto"/>
              </a:rPr>
              <a:t> los materiales con los que trabaja, las costumbres de la colección. </a:t>
            </a:r>
            <a:endParaRPr sz="2400">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pic>
        <p:nvPicPr>
          <p:cNvPr id="603" name="Google Shape;603;p4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04" name="Google Shape;604;p42"/>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 name="Google Shape;605;p42"/>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06" name="Google Shape;606;p42"/>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07" name="Google Shape;607;p42"/>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08" name="Google Shape;608;p42"/>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09" name="Google Shape;609;p42"/>
          <p:cNvSpPr txBox="1"/>
          <p:nvPr/>
        </p:nvSpPr>
        <p:spPr>
          <a:xfrm>
            <a:off x="4216969" y="2881323"/>
            <a:ext cx="7737959" cy="16927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Debe </a:t>
            </a:r>
            <a:r>
              <a:rPr b="1" i="1" lang="es-CO" sz="2400">
                <a:solidFill>
                  <a:srgbClr val="000000"/>
                </a:solidFill>
                <a:latin typeface="Roboto"/>
                <a:ea typeface="Roboto"/>
                <a:cs typeface="Roboto"/>
                <a:sym typeface="Roboto"/>
              </a:rPr>
              <a:t>conocer</a:t>
            </a:r>
            <a:r>
              <a:rPr i="1" lang="es-CO" sz="2400">
                <a:solidFill>
                  <a:srgbClr val="000000"/>
                </a:solidFill>
                <a:latin typeface="Roboto"/>
                <a:ea typeface="Roboto"/>
                <a:cs typeface="Roboto"/>
                <a:sym typeface="Roboto"/>
              </a:rPr>
              <a:t> los materiales con los que trabaja, las costumbres de la colección. </a:t>
            </a:r>
            <a:endParaRPr sz="24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Tener un </a:t>
            </a:r>
            <a:r>
              <a:rPr b="1" i="1" lang="es-CO" sz="2400">
                <a:solidFill>
                  <a:srgbClr val="000000"/>
                </a:solidFill>
                <a:latin typeface="Roboto"/>
                <a:ea typeface="Roboto"/>
                <a:cs typeface="Roboto"/>
                <a:sym typeface="Roboto"/>
              </a:rPr>
              <a:t>entrenamiento</a:t>
            </a:r>
            <a:r>
              <a:rPr i="1" lang="es-CO" sz="2400">
                <a:solidFill>
                  <a:srgbClr val="000000"/>
                </a:solidFill>
                <a:latin typeface="Roboto"/>
                <a:ea typeface="Roboto"/>
                <a:cs typeface="Roboto"/>
                <a:sym typeface="Roboto"/>
              </a:rPr>
              <a:t> con un </a:t>
            </a:r>
            <a:r>
              <a:rPr b="1" i="1" lang="es-CO" sz="2400">
                <a:solidFill>
                  <a:srgbClr val="000000"/>
                </a:solidFill>
                <a:latin typeface="Roboto"/>
                <a:ea typeface="Roboto"/>
                <a:cs typeface="Roboto"/>
                <a:sym typeface="Roboto"/>
              </a:rPr>
              <a:t>protocolo</a:t>
            </a:r>
            <a:r>
              <a:rPr i="1" lang="es-CO" sz="2400">
                <a:solidFill>
                  <a:srgbClr val="000000"/>
                </a:solidFill>
                <a:latin typeface="Roboto"/>
                <a:ea typeface="Roboto"/>
                <a:cs typeface="Roboto"/>
                <a:sym typeface="Roboto"/>
              </a:rPr>
              <a:t> de trabajo. </a:t>
            </a:r>
            <a:endParaRPr sz="2400">
              <a:solidFill>
                <a:schemeClr val="dk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pic>
        <p:nvPicPr>
          <p:cNvPr id="615" name="Google Shape;615;p4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16" name="Google Shape;616;p43"/>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43"/>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18" name="Google Shape;618;p43"/>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19" name="Google Shape;619;p43"/>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20" name="Google Shape;620;p43"/>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21" name="Google Shape;621;p43"/>
          <p:cNvSpPr txBox="1"/>
          <p:nvPr/>
        </p:nvSpPr>
        <p:spPr>
          <a:xfrm>
            <a:off x="4216969" y="2881323"/>
            <a:ext cx="7737959" cy="28007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Debe </a:t>
            </a:r>
            <a:r>
              <a:rPr b="1" i="1" lang="es-CO" sz="2400">
                <a:solidFill>
                  <a:srgbClr val="000000"/>
                </a:solidFill>
                <a:latin typeface="Roboto"/>
                <a:ea typeface="Roboto"/>
                <a:cs typeface="Roboto"/>
                <a:sym typeface="Roboto"/>
              </a:rPr>
              <a:t>conocer</a:t>
            </a:r>
            <a:r>
              <a:rPr i="1" lang="es-CO" sz="2400">
                <a:solidFill>
                  <a:srgbClr val="000000"/>
                </a:solidFill>
                <a:latin typeface="Roboto"/>
                <a:ea typeface="Roboto"/>
                <a:cs typeface="Roboto"/>
                <a:sym typeface="Roboto"/>
              </a:rPr>
              <a:t> los materiales con los que trabaja, las costumbres de la colección. </a:t>
            </a:r>
            <a:endParaRPr sz="24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Tener un </a:t>
            </a:r>
            <a:r>
              <a:rPr b="1" i="1" lang="es-CO" sz="2400">
                <a:solidFill>
                  <a:srgbClr val="000000"/>
                </a:solidFill>
                <a:latin typeface="Roboto"/>
                <a:ea typeface="Roboto"/>
                <a:cs typeface="Roboto"/>
                <a:sym typeface="Roboto"/>
              </a:rPr>
              <a:t>entrenamiento</a:t>
            </a:r>
            <a:r>
              <a:rPr i="1" lang="es-CO" sz="2400">
                <a:solidFill>
                  <a:srgbClr val="000000"/>
                </a:solidFill>
                <a:latin typeface="Roboto"/>
                <a:ea typeface="Roboto"/>
                <a:cs typeface="Roboto"/>
                <a:sym typeface="Roboto"/>
              </a:rPr>
              <a:t> con un </a:t>
            </a:r>
            <a:r>
              <a:rPr b="1" i="1" lang="es-CO" sz="2400">
                <a:solidFill>
                  <a:srgbClr val="000000"/>
                </a:solidFill>
                <a:latin typeface="Roboto"/>
                <a:ea typeface="Roboto"/>
                <a:cs typeface="Roboto"/>
                <a:sym typeface="Roboto"/>
              </a:rPr>
              <a:t>protocolo</a:t>
            </a:r>
            <a:r>
              <a:rPr i="1" lang="es-CO" sz="2400">
                <a:solidFill>
                  <a:srgbClr val="000000"/>
                </a:solidFill>
                <a:latin typeface="Roboto"/>
                <a:ea typeface="Roboto"/>
                <a:cs typeface="Roboto"/>
                <a:sym typeface="Roboto"/>
              </a:rPr>
              <a:t> de trabajo. </a:t>
            </a:r>
            <a:endParaRPr sz="24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rPr i="1" lang="es-CO" sz="2400">
                <a:solidFill>
                  <a:srgbClr val="000000"/>
                </a:solidFill>
                <a:latin typeface="Roboto"/>
                <a:ea typeface="Roboto"/>
                <a:cs typeface="Roboto"/>
                <a:sym typeface="Roboto"/>
              </a:rPr>
              <a:t>La persona a cargo debe estar disponible por cualquier </a:t>
            </a:r>
            <a:r>
              <a:rPr b="1" i="1" lang="es-CO" sz="2400">
                <a:solidFill>
                  <a:srgbClr val="000000"/>
                </a:solidFill>
                <a:latin typeface="Roboto"/>
                <a:ea typeface="Roboto"/>
                <a:cs typeface="Roboto"/>
                <a:sym typeface="Roboto"/>
              </a:rPr>
              <a:t>duda</a:t>
            </a:r>
            <a:r>
              <a:rPr i="1" lang="es-CO" sz="2400">
                <a:solidFill>
                  <a:srgbClr val="000000"/>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6" name="Shape 626"/>
        <p:cNvGrpSpPr/>
        <p:nvPr/>
      </p:nvGrpSpPr>
      <p:grpSpPr>
        <a:xfrm>
          <a:off x="0" y="0"/>
          <a:ext cx="0" cy="0"/>
          <a:chOff x="0" y="0"/>
          <a:chExt cx="0" cy="0"/>
        </a:xfrm>
      </p:grpSpPr>
      <p:pic>
        <p:nvPicPr>
          <p:cNvPr id="627" name="Google Shape;627;p4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28" name="Google Shape;628;p44"/>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44"/>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30" name="Google Shape;630;p44"/>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31" name="Google Shape;631;p44"/>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32" name="Google Shape;632;p44"/>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33" name="Google Shape;633;p44"/>
          <p:cNvSpPr txBox="1"/>
          <p:nvPr/>
        </p:nvSpPr>
        <p:spPr>
          <a:xfrm>
            <a:off x="4216969" y="3011794"/>
            <a:ext cx="7737961" cy="747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Cualquier transformación de datos puede resultar en una pérdida de información potencial.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pic>
        <p:nvPicPr>
          <p:cNvPr id="639" name="Google Shape;639;p4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40" name="Google Shape;640;p45"/>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45"/>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42" name="Google Shape;642;p45"/>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43" name="Google Shape;643;p45"/>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44" name="Google Shape;644;p45"/>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45" name="Google Shape;645;p45"/>
          <p:cNvSpPr txBox="1"/>
          <p:nvPr/>
        </p:nvSpPr>
        <p:spPr>
          <a:xfrm>
            <a:off x="4216970" y="3063956"/>
            <a:ext cx="7737959"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Arial"/>
                <a:ea typeface="Arial"/>
                <a:cs typeface="Arial"/>
                <a:sym typeface="Arial"/>
              </a:rPr>
              <a:t>Conserve todos los datos originales.</a:t>
            </a:r>
            <a:endParaRPr/>
          </a:p>
        </p:txBody>
      </p:sp>
      <p:sp>
        <p:nvSpPr>
          <p:cNvPr id="646" name="Google Shape;646;p45"/>
          <p:cNvSpPr txBox="1"/>
          <p:nvPr/>
        </p:nvSpPr>
        <p:spPr>
          <a:xfrm>
            <a:off x="4216971" y="3870209"/>
            <a:ext cx="773795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2400">
                <a:solidFill>
                  <a:srgbClr val="000000"/>
                </a:solidFill>
                <a:latin typeface="Roboto"/>
                <a:ea typeface="Roboto"/>
                <a:cs typeface="Roboto"/>
                <a:sym typeface="Roboto"/>
              </a:rPr>
              <a:t>Ya sea por errores de tipeo, datos faltantes, cambios en organización política, etc.</a:t>
            </a:r>
            <a:endParaRPr sz="2400">
              <a:solidFill>
                <a:schemeClr val="dk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pic>
        <p:nvPicPr>
          <p:cNvPr id="652" name="Google Shape;652;p4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53" name="Google Shape;653;p46"/>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46"/>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55" name="Google Shape;655;p46"/>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56" name="Google Shape;656;p46"/>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57" name="Google Shape;657;p46"/>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58" name="Google Shape;658;p46"/>
          <p:cNvSpPr txBox="1"/>
          <p:nvPr/>
        </p:nvSpPr>
        <p:spPr>
          <a:xfrm>
            <a:off x="4216970" y="3063956"/>
            <a:ext cx="7737959"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Arial"/>
                <a:ea typeface="Arial"/>
                <a:cs typeface="Arial"/>
                <a:sym typeface="Arial"/>
              </a:rPr>
              <a:t>Conserve todos los datos originales.</a:t>
            </a:r>
            <a:endParaRPr/>
          </a:p>
        </p:txBody>
      </p:sp>
      <p:sp>
        <p:nvSpPr>
          <p:cNvPr id="659" name="Google Shape;659;p46"/>
          <p:cNvSpPr txBox="1"/>
          <p:nvPr/>
        </p:nvSpPr>
        <p:spPr>
          <a:xfrm>
            <a:off x="4216970" y="3876055"/>
            <a:ext cx="7737958"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Documente todos los cambios realizados.</a:t>
            </a:r>
            <a:endParaRPr/>
          </a:p>
        </p:txBody>
      </p:sp>
      <p:sp>
        <p:nvSpPr>
          <p:cNvPr id="660" name="Google Shape;660;p46"/>
          <p:cNvSpPr txBox="1"/>
          <p:nvPr/>
        </p:nvSpPr>
        <p:spPr>
          <a:xfrm>
            <a:off x="4180362" y="4625681"/>
            <a:ext cx="78389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2400">
                <a:solidFill>
                  <a:srgbClr val="000000"/>
                </a:solidFill>
                <a:latin typeface="Roboto"/>
                <a:ea typeface="Roboto"/>
                <a:cs typeface="Roboto"/>
                <a:sym typeface="Roboto"/>
              </a:rPr>
              <a:t>Hacerlo de acuerdo al protocolo de trabajo. Si la situación es nueva, reportarla y agregar la resolución al protocolo.</a:t>
            </a:r>
            <a:endParaRPr sz="24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BF1"/>
        </a:solidFill>
      </p:bgPr>
    </p:bg>
    <p:spTree>
      <p:nvGrpSpPr>
        <p:cNvPr id="131" name="Shape 131"/>
        <p:cNvGrpSpPr/>
        <p:nvPr/>
      </p:nvGrpSpPr>
      <p:grpSpPr>
        <a:xfrm>
          <a:off x="0" y="0"/>
          <a:ext cx="0" cy="0"/>
          <a:chOff x="0" y="0"/>
          <a:chExt cx="0" cy="0"/>
        </a:xfrm>
      </p:grpSpPr>
      <p:pic>
        <p:nvPicPr>
          <p:cNvPr id="132" name="Google Shape;132;p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33" name="Google Shape;133;p5"/>
          <p:cNvSpPr/>
          <p:nvPr/>
        </p:nvSpPr>
        <p:spPr>
          <a:xfrm>
            <a:off x="0" y="447"/>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5"/>
          <p:cNvSpPr txBox="1"/>
          <p:nvPr/>
        </p:nvSpPr>
        <p:spPr>
          <a:xfrm>
            <a:off x="0" y="4460721"/>
            <a:ext cx="404432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chemeClr val="lt1"/>
                </a:solidFill>
                <a:latin typeface="Roboto"/>
                <a:ea typeface="Roboto"/>
                <a:cs typeface="Roboto"/>
                <a:sym typeface="Roboto"/>
              </a:rPr>
              <a:t>CESP</a:t>
            </a:r>
            <a:r>
              <a:rPr lang="es-CO" sz="4000">
                <a:solidFill>
                  <a:schemeClr val="lt1"/>
                </a:solidFill>
                <a:latin typeface="Roboto Thin"/>
                <a:ea typeface="Roboto Thin"/>
                <a:cs typeface="Roboto Thin"/>
                <a:sym typeface="Roboto Thin"/>
              </a:rPr>
              <a:t>2020-018</a:t>
            </a:r>
            <a:endParaRPr/>
          </a:p>
        </p:txBody>
      </p:sp>
      <p:pic>
        <p:nvPicPr>
          <p:cNvPr id="135" name="Google Shape;135;p5"/>
          <p:cNvPicPr preferRelativeResize="0"/>
          <p:nvPr/>
        </p:nvPicPr>
        <p:blipFill rotWithShape="1">
          <a:blip r:embed="rId4">
            <a:alphaModFix/>
          </a:blip>
          <a:srcRect b="0" l="0" r="0" t="0"/>
          <a:stretch/>
        </p:blipFill>
        <p:spPr>
          <a:xfrm>
            <a:off x="468839" y="5536652"/>
            <a:ext cx="3019164" cy="621872"/>
          </a:xfrm>
          <a:prstGeom prst="rect">
            <a:avLst/>
          </a:prstGeom>
          <a:noFill/>
          <a:ln>
            <a:noFill/>
          </a:ln>
        </p:spPr>
      </p:pic>
      <p:sp>
        <p:nvSpPr>
          <p:cNvPr id="136" name="Google Shape;136;p5"/>
          <p:cNvSpPr/>
          <p:nvPr/>
        </p:nvSpPr>
        <p:spPr>
          <a:xfrm>
            <a:off x="4367463" y="416367"/>
            <a:ext cx="736332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000">
                <a:solidFill>
                  <a:srgbClr val="EB6B42"/>
                </a:solidFill>
                <a:latin typeface="Roboto Medium"/>
                <a:ea typeface="Roboto Medium"/>
                <a:cs typeface="Roboto Medium"/>
                <a:sym typeface="Roboto Medium"/>
              </a:rPr>
              <a:t>Mejorando la calidad de datos sobre biodiversidad en Latinoamérica: </a:t>
            </a:r>
            <a:r>
              <a:rPr lang="es-CO" sz="2000">
                <a:solidFill>
                  <a:srgbClr val="4E565F"/>
                </a:solidFill>
                <a:latin typeface="Roboto Light"/>
                <a:ea typeface="Roboto Light"/>
                <a:cs typeface="Roboto Light"/>
                <a:sym typeface="Roboto Light"/>
              </a:rPr>
              <a:t>documentación de buenas prácticas para los flujos de trabajo y ciclos de vida de los datos</a:t>
            </a:r>
            <a:endParaRPr/>
          </a:p>
        </p:txBody>
      </p:sp>
      <p:sp>
        <p:nvSpPr>
          <p:cNvPr id="137" name="Google Shape;137;p5"/>
          <p:cNvSpPr/>
          <p:nvPr/>
        </p:nvSpPr>
        <p:spPr>
          <a:xfrm>
            <a:off x="4367463" y="3148360"/>
            <a:ext cx="736332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rgbClr val="4E565F"/>
                </a:solidFill>
                <a:latin typeface="Roboto Light"/>
                <a:ea typeface="Roboto Light"/>
                <a:cs typeface="Roboto Light"/>
                <a:sym typeface="Roboto Light"/>
              </a:rPr>
              <a:t> 30 de noviembre de 2020 - 30 de abril de 2022  	</a:t>
            </a:r>
            <a:r>
              <a:rPr lang="es-CO" sz="1400">
                <a:solidFill>
                  <a:srgbClr val="EB6B42"/>
                </a:solidFill>
                <a:latin typeface="Roboto"/>
                <a:ea typeface="Roboto"/>
                <a:cs typeface="Roboto"/>
                <a:sym typeface="Roboto"/>
              </a:rPr>
              <a:t>€</a:t>
            </a:r>
            <a:r>
              <a:rPr lang="es-CO" sz="1400">
                <a:solidFill>
                  <a:srgbClr val="4E565F"/>
                </a:solidFill>
                <a:latin typeface="Roboto Light"/>
                <a:ea typeface="Roboto Light"/>
                <a:cs typeface="Roboto Light"/>
                <a:sym typeface="Roboto Light"/>
              </a:rPr>
              <a:t>14,735 + </a:t>
            </a:r>
            <a:r>
              <a:rPr lang="es-CO" sz="1400">
                <a:solidFill>
                  <a:srgbClr val="EB6B42"/>
                </a:solidFill>
                <a:latin typeface="Roboto"/>
                <a:ea typeface="Roboto"/>
                <a:cs typeface="Roboto"/>
                <a:sym typeface="Roboto"/>
              </a:rPr>
              <a:t>€</a:t>
            </a:r>
            <a:r>
              <a:rPr lang="es-CO" sz="1400">
                <a:solidFill>
                  <a:srgbClr val="4E565F"/>
                </a:solidFill>
                <a:latin typeface="Roboto Light"/>
                <a:ea typeface="Roboto Light"/>
                <a:cs typeface="Roboto Light"/>
                <a:sym typeface="Roboto Light"/>
              </a:rPr>
              <a:t> 37.500</a:t>
            </a:r>
            <a:endParaRPr/>
          </a:p>
        </p:txBody>
      </p:sp>
      <p:pic>
        <p:nvPicPr>
          <p:cNvPr descr="Calendario diario" id="138" name="Google Shape;138;p5"/>
          <p:cNvPicPr preferRelativeResize="0"/>
          <p:nvPr/>
        </p:nvPicPr>
        <p:blipFill rotWithShape="1">
          <a:blip r:embed="rId5">
            <a:alphaModFix/>
          </a:blip>
          <a:srcRect b="0" l="0" r="0" t="0"/>
          <a:stretch/>
        </p:blipFill>
        <p:spPr>
          <a:xfrm>
            <a:off x="4712369" y="3148360"/>
            <a:ext cx="316832" cy="316832"/>
          </a:xfrm>
          <a:prstGeom prst="rect">
            <a:avLst/>
          </a:prstGeom>
          <a:noFill/>
          <a:ln>
            <a:noFill/>
          </a:ln>
        </p:spPr>
      </p:pic>
      <p:pic>
        <p:nvPicPr>
          <p:cNvPr descr="Vultur gryphus Linnaeus, 1758" id="139" name="Google Shape;139;p5"/>
          <p:cNvPicPr preferRelativeResize="0"/>
          <p:nvPr/>
        </p:nvPicPr>
        <p:blipFill rotWithShape="1">
          <a:blip r:embed="rId6">
            <a:alphaModFix/>
          </a:blip>
          <a:srcRect b="24761" l="0" r="0" t="43888"/>
          <a:stretch/>
        </p:blipFill>
        <p:spPr>
          <a:xfrm>
            <a:off x="4367463" y="1561971"/>
            <a:ext cx="7363326" cy="1515979"/>
          </a:xfrm>
          <a:prstGeom prst="rect">
            <a:avLst/>
          </a:prstGeom>
          <a:noFill/>
          <a:ln>
            <a:noFill/>
          </a:ln>
        </p:spPr>
      </p:pic>
      <p:sp>
        <p:nvSpPr>
          <p:cNvPr id="140" name="Google Shape;140;p5"/>
          <p:cNvSpPr/>
          <p:nvPr/>
        </p:nvSpPr>
        <p:spPr>
          <a:xfrm>
            <a:off x="4367463" y="4046754"/>
            <a:ext cx="6096000" cy="15286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CO" sz="1600">
                <a:solidFill>
                  <a:schemeClr val="dk1"/>
                </a:solidFill>
                <a:latin typeface="Roboto"/>
                <a:ea typeface="Roboto"/>
                <a:cs typeface="Roboto"/>
                <a:sym typeface="Roboto"/>
              </a:rPr>
              <a:t>Programa:</a:t>
            </a:r>
            <a:r>
              <a:rPr lang="es-CO" sz="1600">
                <a:solidFill>
                  <a:schemeClr val="dk1"/>
                </a:solidFill>
                <a:latin typeface="Roboto Light"/>
                <a:ea typeface="Roboto Light"/>
                <a:cs typeface="Roboto Light"/>
                <a:sym typeface="Roboto Light"/>
              </a:rPr>
              <a:t> Capacity Enhancement Support Programme</a:t>
            </a:r>
            <a:endParaRPr sz="1600">
              <a:solidFill>
                <a:schemeClr val="dk1"/>
              </a:solidFill>
              <a:latin typeface="Roboto Light"/>
              <a:ea typeface="Roboto Light"/>
              <a:cs typeface="Roboto Light"/>
              <a:sym typeface="Roboto Light"/>
            </a:endParaRPr>
          </a:p>
          <a:p>
            <a:pPr indent="0" lvl="0" marL="0" marR="0" rtl="0" algn="l">
              <a:lnSpc>
                <a:spcPct val="150000"/>
              </a:lnSpc>
              <a:spcBef>
                <a:spcPts val="0"/>
              </a:spcBef>
              <a:spcAft>
                <a:spcPts val="0"/>
              </a:spcAft>
              <a:buNone/>
            </a:pPr>
            <a:r>
              <a:rPr lang="es-CO" sz="1600">
                <a:solidFill>
                  <a:schemeClr val="dk1"/>
                </a:solidFill>
                <a:latin typeface="Roboto"/>
                <a:ea typeface="Roboto"/>
                <a:cs typeface="Roboto"/>
                <a:sym typeface="Roboto"/>
              </a:rPr>
              <a:t>Financiado por:</a:t>
            </a:r>
            <a:r>
              <a:rPr lang="es-CO" sz="1600">
                <a:solidFill>
                  <a:schemeClr val="dk1"/>
                </a:solidFill>
                <a:latin typeface="Roboto Light"/>
                <a:ea typeface="Roboto Light"/>
                <a:cs typeface="Roboto Light"/>
                <a:sym typeface="Roboto Light"/>
              </a:rPr>
              <a:t> GBIF</a:t>
            </a:r>
            <a:endParaRPr/>
          </a:p>
          <a:p>
            <a:pPr indent="0" lvl="0" marL="0" marR="0" rtl="0" algn="l">
              <a:lnSpc>
                <a:spcPct val="150000"/>
              </a:lnSpc>
              <a:spcBef>
                <a:spcPts val="0"/>
              </a:spcBef>
              <a:spcAft>
                <a:spcPts val="0"/>
              </a:spcAft>
              <a:buNone/>
            </a:pPr>
            <a:r>
              <a:rPr lang="es-CO" sz="1600">
                <a:solidFill>
                  <a:schemeClr val="dk1"/>
                </a:solidFill>
                <a:latin typeface="Roboto"/>
                <a:ea typeface="Roboto"/>
                <a:cs typeface="Roboto"/>
                <a:sym typeface="Roboto"/>
              </a:rPr>
              <a:t>Socios: </a:t>
            </a:r>
            <a:r>
              <a:rPr lang="es-CO" sz="1600">
                <a:solidFill>
                  <a:schemeClr val="dk1"/>
                </a:solidFill>
                <a:latin typeface="Roboto Light"/>
                <a:ea typeface="Roboto Light"/>
                <a:cs typeface="Roboto Light"/>
                <a:sym typeface="Roboto Light"/>
              </a:rPr>
              <a:t>GBIF Argentina, GBIF Chile, GBIF México, VertNet</a:t>
            </a:r>
            <a:endParaRPr sz="1600">
              <a:solidFill>
                <a:schemeClr val="dk1"/>
              </a:solidFill>
              <a:latin typeface="Roboto Light"/>
              <a:ea typeface="Roboto Light"/>
              <a:cs typeface="Roboto Light"/>
              <a:sym typeface="Roboto Light"/>
            </a:endParaRPr>
          </a:p>
          <a:p>
            <a:pPr indent="0" lvl="0" marL="0" marR="0" rtl="0" algn="l">
              <a:lnSpc>
                <a:spcPct val="150000"/>
              </a:lnSpc>
              <a:spcBef>
                <a:spcPts val="0"/>
              </a:spcBef>
              <a:spcAft>
                <a:spcPts val="0"/>
              </a:spcAft>
              <a:buNone/>
            </a:pPr>
            <a:r>
              <a:rPr lang="es-CO" sz="1600">
                <a:solidFill>
                  <a:schemeClr val="dk1"/>
                </a:solidFill>
                <a:latin typeface="Roboto"/>
                <a:ea typeface="Roboto"/>
                <a:cs typeface="Roboto"/>
                <a:sym typeface="Roboto"/>
              </a:rPr>
              <a:t>Líder de proyecto: </a:t>
            </a:r>
            <a:r>
              <a:rPr lang="es-CO" sz="1600">
                <a:solidFill>
                  <a:schemeClr val="dk1"/>
                </a:solidFill>
                <a:latin typeface="Roboto Light"/>
                <a:ea typeface="Roboto Light"/>
                <a:cs typeface="Roboto Light"/>
                <a:sym typeface="Roboto Light"/>
              </a:rPr>
              <a:t>GBIF Colombia</a:t>
            </a:r>
            <a:endParaRPr/>
          </a:p>
        </p:txBody>
      </p:sp>
      <p:sp>
        <p:nvSpPr>
          <p:cNvPr id="141" name="Google Shape;141;p5"/>
          <p:cNvSpPr/>
          <p:nvPr/>
        </p:nvSpPr>
        <p:spPr>
          <a:xfrm>
            <a:off x="4367462" y="1561971"/>
            <a:ext cx="736332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00">
                <a:solidFill>
                  <a:schemeClr val="lt1"/>
                </a:solidFill>
                <a:latin typeface="Roboto"/>
                <a:ea typeface="Roboto"/>
                <a:cs typeface="Roboto"/>
                <a:sym typeface="Roboto"/>
              </a:rPr>
              <a:t>Cóndor Andino (</a:t>
            </a:r>
            <a:r>
              <a:rPr i="1" lang="es-CO" sz="700">
                <a:solidFill>
                  <a:schemeClr val="lt1"/>
                </a:solidFill>
                <a:latin typeface="Roboto"/>
                <a:ea typeface="Roboto"/>
                <a:cs typeface="Roboto"/>
                <a:sym typeface="Roboto"/>
              </a:rPr>
              <a:t>Vultur gryphus</a:t>
            </a:r>
            <a:r>
              <a:rPr lang="es-CO" sz="700">
                <a:solidFill>
                  <a:schemeClr val="lt1"/>
                </a:solidFill>
                <a:latin typeface="Roboto"/>
                <a:ea typeface="Roboto"/>
                <a:cs typeface="Roboto"/>
                <a:sym typeface="Roboto"/>
              </a:rPr>
              <a:t>), Quindío, Colombia. Foto 2019 Ma Alejandra Bedoya-Cañón via </a:t>
            </a:r>
            <a:r>
              <a:rPr lang="es-CO" sz="700" u="sng">
                <a:solidFill>
                  <a:schemeClr val="lt1"/>
                </a:solidFill>
                <a:latin typeface="Roboto"/>
                <a:ea typeface="Roboto"/>
                <a:cs typeface="Roboto"/>
                <a:sym typeface="Roboto"/>
                <a:hlinkClick r:id="rId7">
                  <a:extLst>
                    <a:ext uri="{A12FA001-AC4F-418D-AE19-62706E023703}">
                      <ahyp:hlinkClr val="tx"/>
                    </a:ext>
                  </a:extLst>
                </a:hlinkClick>
              </a:rPr>
              <a:t>iNaturalist Research-grade Observations</a:t>
            </a:r>
            <a:r>
              <a:rPr lang="es-CO" sz="700">
                <a:solidFill>
                  <a:schemeClr val="lt1"/>
                </a:solidFill>
                <a:latin typeface="Roboto"/>
                <a:ea typeface="Roboto"/>
                <a:cs typeface="Roboto"/>
                <a:sym typeface="Roboto"/>
              </a:rPr>
              <a:t>, licenciada bajo </a:t>
            </a:r>
            <a:r>
              <a:rPr lang="es-CO" sz="700" u="sng">
                <a:solidFill>
                  <a:schemeClr val="lt1"/>
                </a:solidFill>
                <a:latin typeface="Roboto"/>
                <a:ea typeface="Roboto"/>
                <a:cs typeface="Roboto"/>
                <a:sym typeface="Roboto"/>
                <a:hlinkClick r:id="rId8">
                  <a:extLst>
                    <a:ext uri="{A12FA001-AC4F-418D-AE19-62706E023703}">
                      <ahyp:hlinkClr val="tx"/>
                    </a:ext>
                  </a:extLst>
                </a:hlinkClick>
              </a:rPr>
              <a:t>CC BY-NC 4.0</a:t>
            </a:r>
            <a:r>
              <a:rPr lang="es-CO" sz="700">
                <a:solidFill>
                  <a:schemeClr val="lt1"/>
                </a:solidFill>
                <a:latin typeface="Roboto"/>
                <a:ea typeface="Roboto"/>
                <a:cs typeface="Roboto"/>
                <a:sym typeface="Roboto"/>
              </a:rPr>
              <a:t>.</a:t>
            </a:r>
            <a:endParaRPr sz="700">
              <a:solidFill>
                <a:schemeClr val="lt1"/>
              </a:solidFill>
              <a:latin typeface="Calibri"/>
              <a:ea typeface="Calibri"/>
              <a:cs typeface="Calibri"/>
              <a:sym typeface="Calibri"/>
            </a:endParaRPr>
          </a:p>
        </p:txBody>
      </p:sp>
      <p:pic>
        <p:nvPicPr>
          <p:cNvPr descr="Piezas de rompecabezas" id="142" name="Google Shape;142;p5"/>
          <p:cNvPicPr preferRelativeResize="0"/>
          <p:nvPr/>
        </p:nvPicPr>
        <p:blipFill rotWithShape="1">
          <a:blip r:embed="rId9">
            <a:alphaModFix/>
          </a:blip>
          <a:srcRect b="0" l="0" r="0" t="0"/>
          <a:stretch/>
        </p:blipFill>
        <p:spPr>
          <a:xfrm>
            <a:off x="860349" y="1537971"/>
            <a:ext cx="2520000" cy="252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p4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67" name="Google Shape;667;p47"/>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4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69" name="Google Shape;669;p47"/>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70" name="Google Shape;670;p47"/>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71" name="Google Shape;671;p47"/>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72" name="Google Shape;672;p47"/>
          <p:cNvSpPr txBox="1"/>
          <p:nvPr/>
        </p:nvSpPr>
        <p:spPr>
          <a:xfrm>
            <a:off x="4216970" y="3063956"/>
            <a:ext cx="7737959"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Arial"/>
                <a:ea typeface="Arial"/>
                <a:cs typeface="Arial"/>
                <a:sym typeface="Arial"/>
              </a:rPr>
              <a:t>Conserve todos los datos originales.</a:t>
            </a:r>
            <a:endParaRPr/>
          </a:p>
        </p:txBody>
      </p:sp>
      <p:sp>
        <p:nvSpPr>
          <p:cNvPr id="673" name="Google Shape;673;p47"/>
          <p:cNvSpPr txBox="1"/>
          <p:nvPr/>
        </p:nvSpPr>
        <p:spPr>
          <a:xfrm>
            <a:off x="4216970" y="3876055"/>
            <a:ext cx="7737958"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Documente todos los cambios realizados.</a:t>
            </a:r>
            <a:endParaRPr/>
          </a:p>
        </p:txBody>
      </p:sp>
      <p:sp>
        <p:nvSpPr>
          <p:cNvPr id="674" name="Google Shape;674;p47"/>
          <p:cNvSpPr txBox="1"/>
          <p:nvPr/>
        </p:nvSpPr>
        <p:spPr>
          <a:xfrm>
            <a:off x="4165601" y="4688154"/>
            <a:ext cx="7853753" cy="420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El uso de datos contribuye al control de calidad.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pic>
        <p:nvPicPr>
          <p:cNvPr id="680" name="Google Shape;680;p4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81" name="Google Shape;681;p48"/>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48"/>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Principios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Calidad</a:t>
            </a:r>
            <a:endParaRPr/>
          </a:p>
        </p:txBody>
      </p:sp>
      <p:pic>
        <p:nvPicPr>
          <p:cNvPr id="683" name="Google Shape;683;p48"/>
          <p:cNvPicPr preferRelativeResize="0"/>
          <p:nvPr/>
        </p:nvPicPr>
        <p:blipFill rotWithShape="1">
          <a:blip r:embed="rId4">
            <a:alphaModFix/>
          </a:blip>
          <a:srcRect b="0" l="0" r="0" t="0"/>
          <a:stretch/>
        </p:blipFill>
        <p:spPr>
          <a:xfrm>
            <a:off x="1018863" y="2331660"/>
            <a:ext cx="2006600" cy="2006600"/>
          </a:xfrm>
          <a:prstGeom prst="rect">
            <a:avLst/>
          </a:prstGeom>
          <a:noFill/>
          <a:ln>
            <a:noFill/>
          </a:ln>
        </p:spPr>
      </p:pic>
      <p:sp>
        <p:nvSpPr>
          <p:cNvPr id="684" name="Google Shape;684;p48"/>
          <p:cNvSpPr/>
          <p:nvPr/>
        </p:nvSpPr>
        <p:spPr>
          <a:xfrm>
            <a:off x="4216970" y="652061"/>
            <a:ext cx="7737961"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Capture tanto como sea posible, de la manera más inequívoca posible.</a:t>
            </a:r>
            <a:endParaRPr sz="2130">
              <a:solidFill>
                <a:srgbClr val="000000"/>
              </a:solidFill>
              <a:latin typeface="Roboto"/>
              <a:ea typeface="Roboto"/>
              <a:cs typeface="Roboto"/>
              <a:sym typeface="Roboto"/>
            </a:endParaRPr>
          </a:p>
        </p:txBody>
      </p:sp>
      <p:sp>
        <p:nvSpPr>
          <p:cNvPr id="685" name="Google Shape;685;p48"/>
          <p:cNvSpPr txBox="1"/>
          <p:nvPr/>
        </p:nvSpPr>
        <p:spPr>
          <a:xfrm>
            <a:off x="4216970" y="1788382"/>
            <a:ext cx="7737960" cy="83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Capacite al personal que recopila y manipula datos.</a:t>
            </a:r>
            <a:endParaRPr sz="2130">
              <a:solidFill>
                <a:schemeClr val="dk1"/>
              </a:solidFill>
              <a:latin typeface="Roboto"/>
              <a:ea typeface="Roboto"/>
              <a:cs typeface="Roboto"/>
              <a:sym typeface="Roboto"/>
            </a:endParaRPr>
          </a:p>
        </p:txBody>
      </p:sp>
      <p:sp>
        <p:nvSpPr>
          <p:cNvPr id="686" name="Google Shape;686;p48"/>
          <p:cNvSpPr txBox="1"/>
          <p:nvPr/>
        </p:nvSpPr>
        <p:spPr>
          <a:xfrm>
            <a:off x="4216970" y="3063956"/>
            <a:ext cx="7737959"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Arial"/>
                <a:ea typeface="Arial"/>
                <a:cs typeface="Arial"/>
                <a:sym typeface="Arial"/>
              </a:rPr>
              <a:t>Conserve todos los datos originales.</a:t>
            </a:r>
            <a:endParaRPr/>
          </a:p>
        </p:txBody>
      </p:sp>
      <p:sp>
        <p:nvSpPr>
          <p:cNvPr id="687" name="Google Shape;687;p48"/>
          <p:cNvSpPr txBox="1"/>
          <p:nvPr/>
        </p:nvSpPr>
        <p:spPr>
          <a:xfrm>
            <a:off x="4216970" y="3876055"/>
            <a:ext cx="7737958"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Documente todos los cambios realizados.</a:t>
            </a:r>
            <a:endParaRPr/>
          </a:p>
        </p:txBody>
      </p:sp>
      <p:sp>
        <p:nvSpPr>
          <p:cNvPr id="688" name="Google Shape;688;p48"/>
          <p:cNvSpPr txBox="1"/>
          <p:nvPr/>
        </p:nvSpPr>
        <p:spPr>
          <a:xfrm>
            <a:off x="4216970" y="4682916"/>
            <a:ext cx="7737958"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Garantizar la accesibilidad a los datos y documentación.</a:t>
            </a:r>
            <a:endParaRPr/>
          </a:p>
        </p:txBody>
      </p:sp>
      <p:sp>
        <p:nvSpPr>
          <p:cNvPr id="689" name="Google Shape;689;p48"/>
          <p:cNvSpPr txBox="1"/>
          <p:nvPr/>
        </p:nvSpPr>
        <p:spPr>
          <a:xfrm>
            <a:off x="4216970" y="5573599"/>
            <a:ext cx="7737958" cy="42011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130">
                <a:solidFill>
                  <a:schemeClr val="dk1"/>
                </a:solidFill>
                <a:latin typeface="Roboto"/>
                <a:ea typeface="Roboto"/>
                <a:cs typeface="Roboto"/>
                <a:sym typeface="Roboto"/>
              </a:rPr>
              <a:t>Utilice mecanismos de retroalimentación de los usuarios</a:t>
            </a:r>
            <a:endParaRPr sz="2130">
              <a:solidFill>
                <a:schemeClr val="dk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49"/>
          <p:cNvSpPr txBox="1"/>
          <p:nvPr>
            <p:ph type="title"/>
          </p:nvPr>
        </p:nvSpPr>
        <p:spPr>
          <a:xfrm>
            <a:off x="1436914" y="1709738"/>
            <a:ext cx="9910536"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Roboto Thin"/>
              <a:buNone/>
            </a:pPr>
            <a:r>
              <a:rPr lang="es-CO" sz="4800">
                <a:latin typeface="Roboto Thin"/>
                <a:ea typeface="Roboto Thin"/>
                <a:cs typeface="Roboto Thin"/>
                <a:sym typeface="Roboto Thin"/>
              </a:rPr>
              <a:t>Cadena de la información</a:t>
            </a:r>
            <a:endParaRPr/>
          </a:p>
        </p:txBody>
      </p:sp>
      <p:sp>
        <p:nvSpPr>
          <p:cNvPr id="696" name="Google Shape;696;p49"/>
          <p:cNvSpPr txBox="1"/>
          <p:nvPr>
            <p:ph idx="1" type="body"/>
          </p:nvPr>
        </p:nvSpPr>
        <p:spPr>
          <a:xfrm>
            <a:off x="1436914" y="4589463"/>
            <a:ext cx="9910536"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33333"/>
              </a:buClr>
              <a:buSzPts val="2400"/>
              <a:buNone/>
            </a:pPr>
            <a:r>
              <a:rPr b="1" lang="es-CO">
                <a:solidFill>
                  <a:srgbClr val="333333"/>
                </a:solidFill>
                <a:latin typeface="Roboto Black"/>
                <a:ea typeface="Roboto Black"/>
                <a:cs typeface="Roboto Black"/>
                <a:sym typeface="Roboto Black"/>
              </a:rPr>
              <a:t>en la calidad de datos</a:t>
            </a:r>
            <a:r>
              <a:rPr b="1" lang="es-CO">
                <a:solidFill>
                  <a:srgbClr val="333333"/>
                </a:solidFill>
                <a:latin typeface="Roboto Black"/>
                <a:ea typeface="Roboto Black"/>
                <a:cs typeface="Roboto Black"/>
                <a:sym typeface="Roboto Black"/>
              </a:rPr>
              <a:t> - detectando errores…</a:t>
            </a:r>
            <a:endParaRPr/>
          </a:p>
        </p:txBody>
      </p:sp>
      <p:sp>
        <p:nvSpPr>
          <p:cNvPr id="697" name="Google Shape;697;p49"/>
          <p:cNvSpPr txBox="1"/>
          <p:nvPr/>
        </p:nvSpPr>
        <p:spPr>
          <a:xfrm>
            <a:off x="8934994" y="5617029"/>
            <a:ext cx="3122023"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400">
                <a:solidFill>
                  <a:schemeClr val="dk1"/>
                </a:solidFill>
                <a:latin typeface="Roboto Light"/>
                <a:ea typeface="Roboto Light"/>
                <a:cs typeface="Roboto Light"/>
                <a:sym typeface="Roboto Light"/>
              </a:rPr>
              <a:t>Adaptada de: </a:t>
            </a:r>
            <a:r>
              <a:rPr lang="es-CO" sz="1400">
                <a:solidFill>
                  <a:schemeClr val="dk1"/>
                </a:solidFill>
                <a:latin typeface="Roboto Thin"/>
                <a:ea typeface="Roboto Thin"/>
                <a:cs typeface="Roboto Thin"/>
                <a:sym typeface="Roboto Thin"/>
              </a:rPr>
              <a:t>GBIF.ES, 2015</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703" name="Google Shape;703;p5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704" name="Google Shape;704;p50"/>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05" name="Google Shape;705;p50"/>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06" name="Google Shape;706;p50"/>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07" name="Google Shape;707;p50"/>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08" name="Google Shape;708;p50"/>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709" name="Google Shape;709;p50"/>
          <p:cNvSpPr/>
          <p:nvPr/>
        </p:nvSpPr>
        <p:spPr>
          <a:xfrm>
            <a:off x="9583745" y="2338247"/>
            <a:ext cx="1719944"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710" name="Google Shape;710;p50"/>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711" name="Google Shape;711;p50"/>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712" name="Google Shape;712;p50"/>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713" name="Google Shape;713;p50"/>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714" name="Google Shape;714;p50"/>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715" name="Google Shape;715;p50"/>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716" name="Google Shape;716;p50"/>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717" name="Google Shape;717;p50"/>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723" name="Google Shape;723;p5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724" name="Google Shape;724;p51"/>
          <p:cNvSpPr/>
          <p:nvPr/>
        </p:nvSpPr>
        <p:spPr>
          <a:xfrm>
            <a:off x="838200" y="2338251"/>
            <a:ext cx="1500051"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25" name="Google Shape;725;p51"/>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26" name="Google Shape;726;p51"/>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27" name="Google Shape;727;p51"/>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28" name="Google Shape;728;p51"/>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729" name="Google Shape;729;p51"/>
          <p:cNvSpPr/>
          <p:nvPr/>
        </p:nvSpPr>
        <p:spPr>
          <a:xfrm>
            <a:off x="9583745" y="2338247"/>
            <a:ext cx="1719944"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730" name="Google Shape;730;p51"/>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731" name="Google Shape;731;p51"/>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732" name="Google Shape;732;p51"/>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733" name="Google Shape;733;p51"/>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734" name="Google Shape;734;p51"/>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735" name="Google Shape;735;p51"/>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736" name="Google Shape;736;p51"/>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737" name="Google Shape;737;p51"/>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738" name="Google Shape;738;p51"/>
          <p:cNvSpPr/>
          <p:nvPr/>
        </p:nvSpPr>
        <p:spPr>
          <a:xfrm>
            <a:off x="838199" y="4073432"/>
            <a:ext cx="1500051" cy="2144484"/>
          </a:xfrm>
          <a:prstGeom prst="roundRect">
            <a:avLst>
              <a:gd fmla="val 16667"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745" name="Google Shape;745;p5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746" name="Google Shape;746;p52"/>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47" name="Google Shape;747;p52"/>
          <p:cNvSpPr/>
          <p:nvPr/>
        </p:nvSpPr>
        <p:spPr>
          <a:xfrm>
            <a:off x="2479764" y="2338250"/>
            <a:ext cx="1500051"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48" name="Google Shape;748;p52"/>
          <p:cNvSpPr/>
          <p:nvPr/>
        </p:nvSpPr>
        <p:spPr>
          <a:xfrm>
            <a:off x="4134978" y="2338249"/>
            <a:ext cx="1500051"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49" name="Google Shape;749;p52"/>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50" name="Google Shape;750;p52"/>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751" name="Google Shape;751;p52"/>
          <p:cNvSpPr/>
          <p:nvPr/>
        </p:nvSpPr>
        <p:spPr>
          <a:xfrm>
            <a:off x="9583745" y="2338247"/>
            <a:ext cx="1719944"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752" name="Google Shape;752;p52"/>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753" name="Google Shape;753;p52"/>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754" name="Google Shape;754;p52"/>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755" name="Google Shape;755;p52"/>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756" name="Google Shape;756;p52"/>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757" name="Google Shape;757;p52"/>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758" name="Google Shape;758;p52"/>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759" name="Google Shape;759;p52"/>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760" name="Google Shape;760;p52"/>
          <p:cNvSpPr/>
          <p:nvPr/>
        </p:nvSpPr>
        <p:spPr>
          <a:xfrm>
            <a:off x="838199" y="4073432"/>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761" name="Google Shape;761;p52"/>
          <p:cNvSpPr/>
          <p:nvPr/>
        </p:nvSpPr>
        <p:spPr>
          <a:xfrm>
            <a:off x="2479763" y="4073432"/>
            <a:ext cx="3155266" cy="2144484"/>
          </a:xfrm>
          <a:prstGeom prst="roundRect">
            <a:avLst>
              <a:gd fmla="val 11442"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l">
              <a:lnSpc>
                <a:spcPct val="150000"/>
              </a:lnSpc>
              <a:spcBef>
                <a:spcPts val="0"/>
              </a:spcBef>
              <a:spcAft>
                <a:spcPts val="0"/>
              </a:spcAft>
              <a:buNone/>
            </a:pPr>
            <a:r>
              <a:rPr lang="es-CO" sz="1200">
                <a:solidFill>
                  <a:srgbClr val="333333"/>
                </a:solidFill>
                <a:latin typeface="Roboto Condensed Light"/>
                <a:ea typeface="Roboto Condensed Light"/>
                <a:cs typeface="Roboto Condensed Light"/>
                <a:sym typeface="Roboto Condensed Light"/>
              </a:rPr>
              <a:t>Información incompleta: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Taxonómica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Espacial</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del evento</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descriptivos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767" name="Google Shape;767;p5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768" name="Google Shape;768;p53"/>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69" name="Google Shape;769;p53"/>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70" name="Google Shape;770;p53"/>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71" name="Google Shape;771;p53"/>
          <p:cNvSpPr/>
          <p:nvPr/>
        </p:nvSpPr>
        <p:spPr>
          <a:xfrm>
            <a:off x="5790192" y="2338248"/>
            <a:ext cx="2021397"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72" name="Google Shape;772;p53"/>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773" name="Google Shape;773;p53"/>
          <p:cNvSpPr/>
          <p:nvPr/>
        </p:nvSpPr>
        <p:spPr>
          <a:xfrm>
            <a:off x="9583745" y="2338247"/>
            <a:ext cx="1719944"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774" name="Google Shape;774;p53"/>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775" name="Google Shape;775;p53"/>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776" name="Google Shape;776;p53"/>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777" name="Google Shape;777;p53"/>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778" name="Google Shape;778;p53"/>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779" name="Google Shape;779;p53"/>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780" name="Google Shape;780;p53"/>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781" name="Google Shape;781;p53"/>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782" name="Google Shape;782;p53"/>
          <p:cNvSpPr/>
          <p:nvPr/>
        </p:nvSpPr>
        <p:spPr>
          <a:xfrm>
            <a:off x="838199" y="4073432"/>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783" name="Google Shape;783;p53"/>
          <p:cNvSpPr/>
          <p:nvPr/>
        </p:nvSpPr>
        <p:spPr>
          <a:xfrm>
            <a:off x="2479763" y="4073432"/>
            <a:ext cx="3155266" cy="2144484"/>
          </a:xfrm>
          <a:prstGeom prst="roundRect">
            <a:avLst>
              <a:gd fmla="val 11442"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l">
              <a:lnSpc>
                <a:spcPct val="150000"/>
              </a:lnSpc>
              <a:spcBef>
                <a:spcPts val="0"/>
              </a:spcBef>
              <a:spcAft>
                <a:spcPts val="0"/>
              </a:spcAft>
              <a:buNone/>
            </a:pPr>
            <a:r>
              <a:rPr lang="es-CO" sz="1200">
                <a:solidFill>
                  <a:srgbClr val="333333"/>
                </a:solidFill>
                <a:latin typeface="Roboto Condensed Light"/>
                <a:ea typeface="Roboto Condensed Light"/>
                <a:cs typeface="Roboto Condensed Light"/>
                <a:sym typeface="Roboto Condensed Light"/>
              </a:rPr>
              <a:t>Información incompleta: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Taxonómica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Espacial</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del evento</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descriptivos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
        <p:nvSpPr>
          <p:cNvPr id="784" name="Google Shape;784;p53"/>
          <p:cNvSpPr/>
          <p:nvPr/>
        </p:nvSpPr>
        <p:spPr>
          <a:xfrm>
            <a:off x="5790192" y="4073426"/>
            <a:ext cx="2021397" cy="2144484"/>
          </a:xfrm>
          <a:prstGeom prst="roundRect">
            <a:avLst>
              <a:gd fmla="val 16667"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Falta de experiencia</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interpretación</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Diseño de la base de datos</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Copias de seguridad</a:t>
            </a:r>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791" name="Google Shape;791;p5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792" name="Google Shape;792;p54"/>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93" name="Google Shape;793;p54"/>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94" name="Google Shape;794;p54"/>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95" name="Google Shape;795;p54"/>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796" name="Google Shape;796;p54"/>
          <p:cNvSpPr/>
          <p:nvPr/>
        </p:nvSpPr>
        <p:spPr>
          <a:xfrm>
            <a:off x="7949295" y="2338247"/>
            <a:ext cx="1500051"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797" name="Google Shape;797;p54"/>
          <p:cNvSpPr/>
          <p:nvPr/>
        </p:nvSpPr>
        <p:spPr>
          <a:xfrm>
            <a:off x="9583745" y="2338247"/>
            <a:ext cx="1719944"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798" name="Google Shape;798;p54"/>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799" name="Google Shape;799;p54"/>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800" name="Google Shape;800;p54"/>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801" name="Google Shape;801;p54"/>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802" name="Google Shape;802;p54"/>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803" name="Google Shape;803;p54"/>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804" name="Google Shape;804;p54"/>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805" name="Google Shape;805;p54"/>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806" name="Google Shape;806;p54"/>
          <p:cNvSpPr/>
          <p:nvPr/>
        </p:nvSpPr>
        <p:spPr>
          <a:xfrm>
            <a:off x="838199" y="4073432"/>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07" name="Google Shape;807;p54"/>
          <p:cNvSpPr/>
          <p:nvPr/>
        </p:nvSpPr>
        <p:spPr>
          <a:xfrm>
            <a:off x="2479763" y="4073432"/>
            <a:ext cx="3155266" cy="2144484"/>
          </a:xfrm>
          <a:prstGeom prst="roundRect">
            <a:avLst>
              <a:gd fmla="val 11442"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l">
              <a:lnSpc>
                <a:spcPct val="150000"/>
              </a:lnSpc>
              <a:spcBef>
                <a:spcPts val="0"/>
              </a:spcBef>
              <a:spcAft>
                <a:spcPts val="0"/>
              </a:spcAft>
              <a:buNone/>
            </a:pPr>
            <a:r>
              <a:rPr lang="es-CO" sz="1200">
                <a:solidFill>
                  <a:srgbClr val="333333"/>
                </a:solidFill>
                <a:latin typeface="Roboto Condensed Light"/>
                <a:ea typeface="Roboto Condensed Light"/>
                <a:cs typeface="Roboto Condensed Light"/>
                <a:sym typeface="Roboto Condensed Light"/>
              </a:rPr>
              <a:t>Información incompleta: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Taxonómica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Espacial</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del evento</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descriptivos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
        <p:nvSpPr>
          <p:cNvPr id="808" name="Google Shape;808;p54"/>
          <p:cNvSpPr/>
          <p:nvPr/>
        </p:nvSpPr>
        <p:spPr>
          <a:xfrm>
            <a:off x="5790192" y="4073426"/>
            <a:ext cx="2021397"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Falta de experiencia</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interpretación</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Diseño de la base de datos</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Copias de seguridad</a:t>
            </a:r>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09" name="Google Shape;809;p54"/>
          <p:cNvSpPr/>
          <p:nvPr/>
        </p:nvSpPr>
        <p:spPr>
          <a:xfrm>
            <a:off x="7949295" y="4073424"/>
            <a:ext cx="1500051" cy="2144484"/>
          </a:xfrm>
          <a:prstGeom prst="roundRect">
            <a:avLst>
              <a:gd fmla="val 16667"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a:t>
            </a:r>
            <a:r>
              <a:rPr i="1" lang="es-CO" sz="1200">
                <a:solidFill>
                  <a:srgbClr val="333333"/>
                </a:solidFill>
                <a:latin typeface="Roboto Condensed Light"/>
                <a:ea typeface="Roboto Condensed Light"/>
                <a:cs typeface="Roboto Condensed Light"/>
                <a:sym typeface="Roboto Condensed Light"/>
              </a:rPr>
              <a:t>feedback</a:t>
            </a:r>
            <a:endParaRPr i="1" sz="1200">
              <a:solidFill>
                <a:srgbClr val="333333"/>
              </a:solidFill>
              <a:latin typeface="Roboto Condensed Light"/>
              <a:ea typeface="Roboto Condensed Light"/>
              <a:cs typeface="Roboto Condensed Light"/>
              <a:sym typeface="Roboto Condensed Light"/>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pic>
        <p:nvPicPr>
          <p:cNvPr id="810" name="Google Shape;810;p54"/>
          <p:cNvPicPr preferRelativeResize="0"/>
          <p:nvPr/>
        </p:nvPicPr>
        <p:blipFill rotWithShape="1">
          <a:blip r:embed="rId10">
            <a:alphaModFix/>
          </a:blip>
          <a:srcRect b="20569" l="34540" r="35583" t="0"/>
          <a:stretch/>
        </p:blipFill>
        <p:spPr>
          <a:xfrm flipH="1" rot="-5858316">
            <a:off x="7702898" y="3467015"/>
            <a:ext cx="284582" cy="938157"/>
          </a:xfrm>
          <a:prstGeom prst="rect">
            <a:avLst/>
          </a:prstGeom>
          <a:noFill/>
          <a:ln>
            <a:noFill/>
          </a:ln>
        </p:spPr>
      </p:pic>
      <p:pic>
        <p:nvPicPr>
          <p:cNvPr id="811" name="Google Shape;811;p54"/>
          <p:cNvPicPr preferRelativeResize="0"/>
          <p:nvPr/>
        </p:nvPicPr>
        <p:blipFill rotWithShape="1">
          <a:blip r:embed="rId11">
            <a:alphaModFix/>
          </a:blip>
          <a:srcRect b="20569" l="34540" r="35583" t="0"/>
          <a:stretch/>
        </p:blipFill>
        <p:spPr>
          <a:xfrm flipH="1" rot="-5858316">
            <a:off x="5422059" y="3455991"/>
            <a:ext cx="284582" cy="9381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817" name="Google Shape;817;p5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818" name="Google Shape;818;p55"/>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19" name="Google Shape;819;p55"/>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20" name="Google Shape;820;p55"/>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21" name="Google Shape;821;p55"/>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22" name="Google Shape;822;p55"/>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823" name="Google Shape;823;p55"/>
          <p:cNvSpPr/>
          <p:nvPr/>
        </p:nvSpPr>
        <p:spPr>
          <a:xfrm>
            <a:off x="9583745" y="2338247"/>
            <a:ext cx="1719944"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824" name="Google Shape;824;p55"/>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825" name="Google Shape;825;p55"/>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826" name="Google Shape;826;p55"/>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827" name="Google Shape;827;p55"/>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828" name="Google Shape;828;p55"/>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829" name="Google Shape;829;p55"/>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830" name="Google Shape;830;p55"/>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831" name="Google Shape;831;p55"/>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832" name="Google Shape;832;p55"/>
          <p:cNvSpPr/>
          <p:nvPr/>
        </p:nvSpPr>
        <p:spPr>
          <a:xfrm>
            <a:off x="838199" y="4073432"/>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33" name="Google Shape;833;p55"/>
          <p:cNvSpPr/>
          <p:nvPr/>
        </p:nvSpPr>
        <p:spPr>
          <a:xfrm>
            <a:off x="2479763" y="4073432"/>
            <a:ext cx="3155266" cy="2144484"/>
          </a:xfrm>
          <a:prstGeom prst="roundRect">
            <a:avLst>
              <a:gd fmla="val 11442"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l">
              <a:lnSpc>
                <a:spcPct val="150000"/>
              </a:lnSpc>
              <a:spcBef>
                <a:spcPts val="0"/>
              </a:spcBef>
              <a:spcAft>
                <a:spcPts val="0"/>
              </a:spcAft>
              <a:buNone/>
            </a:pPr>
            <a:r>
              <a:rPr lang="es-CO" sz="1200">
                <a:solidFill>
                  <a:srgbClr val="333333"/>
                </a:solidFill>
                <a:latin typeface="Roboto Condensed Light"/>
                <a:ea typeface="Roboto Condensed Light"/>
                <a:cs typeface="Roboto Condensed Light"/>
                <a:sym typeface="Roboto Condensed Light"/>
              </a:rPr>
              <a:t>Información incompleta: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Taxonómica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Espacial</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del evento</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descriptivos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
        <p:nvSpPr>
          <p:cNvPr id="834" name="Google Shape;834;p55"/>
          <p:cNvSpPr/>
          <p:nvPr/>
        </p:nvSpPr>
        <p:spPr>
          <a:xfrm>
            <a:off x="5790192" y="4073426"/>
            <a:ext cx="2021397"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Falta de experiencia</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interpretación</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Diseño de la base de datos</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Copias de seguridad</a:t>
            </a:r>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35" name="Google Shape;835;p55"/>
          <p:cNvSpPr/>
          <p:nvPr/>
        </p:nvSpPr>
        <p:spPr>
          <a:xfrm>
            <a:off x="7949295" y="4073424"/>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a:t>
            </a:r>
            <a:r>
              <a:rPr i="1" lang="es-CO" sz="1200">
                <a:solidFill>
                  <a:srgbClr val="333333"/>
                </a:solidFill>
                <a:latin typeface="Roboto Condensed Light"/>
                <a:ea typeface="Roboto Condensed Light"/>
                <a:cs typeface="Roboto Condensed Light"/>
                <a:sym typeface="Roboto Condensed Light"/>
              </a:rPr>
              <a:t>feedback</a:t>
            </a:r>
            <a:endParaRPr i="1" sz="1200">
              <a:solidFill>
                <a:srgbClr val="333333"/>
              </a:solidFill>
              <a:latin typeface="Roboto Condensed Light"/>
              <a:ea typeface="Roboto Condensed Light"/>
              <a:cs typeface="Roboto Condensed Light"/>
              <a:sym typeface="Roboto Condensed Light"/>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36" name="Google Shape;836;p55"/>
          <p:cNvSpPr/>
          <p:nvPr/>
        </p:nvSpPr>
        <p:spPr>
          <a:xfrm>
            <a:off x="9583745" y="4073424"/>
            <a:ext cx="1719944" cy="2144484"/>
          </a:xfrm>
          <a:prstGeom prst="roundRect">
            <a:avLst>
              <a:gd fmla="val 16667"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exportación</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Conversiones</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Uso incorrecto de los datos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843" name="Google Shape;843;p5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844" name="Google Shape;844;p56"/>
          <p:cNvSpPr/>
          <p:nvPr/>
        </p:nvSpPr>
        <p:spPr>
          <a:xfrm>
            <a:off x="838200" y="2338251"/>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45" name="Google Shape;845;p56"/>
          <p:cNvSpPr/>
          <p:nvPr/>
        </p:nvSpPr>
        <p:spPr>
          <a:xfrm>
            <a:off x="2479764" y="2338250"/>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46" name="Google Shape;846;p56"/>
          <p:cNvSpPr/>
          <p:nvPr/>
        </p:nvSpPr>
        <p:spPr>
          <a:xfrm>
            <a:off x="4134978" y="2338249"/>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47" name="Google Shape;847;p56"/>
          <p:cNvSpPr/>
          <p:nvPr/>
        </p:nvSpPr>
        <p:spPr>
          <a:xfrm>
            <a:off x="5790192" y="2338248"/>
            <a:ext cx="2021397"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sp>
        <p:nvSpPr>
          <p:cNvPr id="848" name="Google Shape;848;p56"/>
          <p:cNvSpPr/>
          <p:nvPr/>
        </p:nvSpPr>
        <p:spPr>
          <a:xfrm>
            <a:off x="7949295" y="2338247"/>
            <a:ext cx="1500051" cy="1500051"/>
          </a:xfrm>
          <a:prstGeom prst="roundRect">
            <a:avLst>
              <a:gd fmla="val 16667" name="adj"/>
            </a:avLst>
          </a:prstGeom>
          <a:solidFill>
            <a:srgbClr val="333333"/>
          </a:solidFill>
          <a:ln cap="flat" cmpd="sng" w="12700">
            <a:solidFill>
              <a:srgbClr val="333333"/>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Control de calidad</a:t>
            </a:r>
            <a:endParaRPr/>
          </a:p>
        </p:txBody>
      </p:sp>
      <p:sp>
        <p:nvSpPr>
          <p:cNvPr id="849" name="Google Shape;849;p56"/>
          <p:cNvSpPr/>
          <p:nvPr/>
        </p:nvSpPr>
        <p:spPr>
          <a:xfrm>
            <a:off x="9583745" y="2338247"/>
            <a:ext cx="1719944" cy="1500051"/>
          </a:xfrm>
          <a:prstGeom prst="roundRect">
            <a:avLst>
              <a:gd fmla="val 16667" name="adj"/>
            </a:avLst>
          </a:prstGeom>
          <a:solidFill>
            <a:srgbClr val="333333"/>
          </a:solidFill>
          <a:ln cap="flat" cmpd="sng" w="28575">
            <a:solidFill>
              <a:srgbClr val="EB6B42"/>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EAEBF1"/>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EAEBF1"/>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EAEBF1"/>
              </a:solidFill>
              <a:latin typeface="Roboto Condensed Light"/>
              <a:ea typeface="Roboto Condensed Light"/>
              <a:cs typeface="Roboto Condensed Light"/>
              <a:sym typeface="Roboto Condensed Light"/>
            </a:endParaRPr>
          </a:p>
        </p:txBody>
      </p:sp>
      <p:pic>
        <p:nvPicPr>
          <p:cNvPr descr="Calendario mensual" id="850" name="Google Shape;850;p56"/>
          <p:cNvPicPr preferRelativeResize="0"/>
          <p:nvPr/>
        </p:nvPicPr>
        <p:blipFill rotWithShape="1">
          <a:blip r:embed="rId4">
            <a:alphaModFix/>
          </a:blip>
          <a:srcRect b="0" l="0" r="0" t="0"/>
          <a:stretch/>
        </p:blipFill>
        <p:spPr>
          <a:xfrm>
            <a:off x="1308975" y="2338247"/>
            <a:ext cx="540000" cy="540000"/>
          </a:xfrm>
          <a:prstGeom prst="rect">
            <a:avLst/>
          </a:prstGeom>
          <a:noFill/>
          <a:ln>
            <a:noFill/>
          </a:ln>
        </p:spPr>
      </p:pic>
      <p:pic>
        <p:nvPicPr>
          <p:cNvPr descr="Mapa con marcador" id="851" name="Google Shape;851;p56"/>
          <p:cNvPicPr preferRelativeResize="0"/>
          <p:nvPr/>
        </p:nvPicPr>
        <p:blipFill rotWithShape="1">
          <a:blip r:embed="rId5">
            <a:alphaModFix/>
          </a:blip>
          <a:srcRect b="0" l="0" r="0" t="0"/>
          <a:stretch/>
        </p:blipFill>
        <p:spPr>
          <a:xfrm>
            <a:off x="2969040" y="2333928"/>
            <a:ext cx="540000" cy="540000"/>
          </a:xfrm>
          <a:prstGeom prst="rect">
            <a:avLst/>
          </a:prstGeom>
          <a:noFill/>
          <a:ln>
            <a:noFill/>
          </a:ln>
        </p:spPr>
      </p:pic>
      <p:pic>
        <p:nvPicPr>
          <p:cNvPr descr="Portapapeles" id="852" name="Google Shape;852;p56"/>
          <p:cNvPicPr preferRelativeResize="0"/>
          <p:nvPr/>
        </p:nvPicPr>
        <p:blipFill rotWithShape="1">
          <a:blip r:embed="rId6">
            <a:alphaModFix/>
          </a:blip>
          <a:srcRect b="0" l="0" r="0" t="0"/>
          <a:stretch/>
        </p:blipFill>
        <p:spPr>
          <a:xfrm>
            <a:off x="4595233" y="2333928"/>
            <a:ext cx="540000" cy="540000"/>
          </a:xfrm>
          <a:prstGeom prst="rect">
            <a:avLst/>
          </a:prstGeom>
          <a:noFill/>
          <a:ln>
            <a:noFill/>
          </a:ln>
        </p:spPr>
      </p:pic>
      <p:pic>
        <p:nvPicPr>
          <p:cNvPr descr="Equipo" id="853" name="Google Shape;853;p56"/>
          <p:cNvPicPr preferRelativeResize="0"/>
          <p:nvPr/>
        </p:nvPicPr>
        <p:blipFill rotWithShape="1">
          <a:blip r:embed="rId7">
            <a:alphaModFix/>
          </a:blip>
          <a:srcRect b="0" l="0" r="0" t="0"/>
          <a:stretch/>
        </p:blipFill>
        <p:spPr>
          <a:xfrm>
            <a:off x="6509791" y="2333928"/>
            <a:ext cx="540000" cy="540000"/>
          </a:xfrm>
          <a:prstGeom prst="rect">
            <a:avLst/>
          </a:prstGeom>
          <a:noFill/>
          <a:ln>
            <a:noFill/>
          </a:ln>
        </p:spPr>
      </p:pic>
      <p:pic>
        <p:nvPicPr>
          <p:cNvPr descr="Robot" id="854" name="Google Shape;854;p56"/>
          <p:cNvPicPr preferRelativeResize="0"/>
          <p:nvPr/>
        </p:nvPicPr>
        <p:blipFill rotWithShape="1">
          <a:blip r:embed="rId8">
            <a:alphaModFix/>
          </a:blip>
          <a:srcRect b="0" l="0" r="0" t="0"/>
          <a:stretch/>
        </p:blipFill>
        <p:spPr>
          <a:xfrm>
            <a:off x="8367960" y="2333928"/>
            <a:ext cx="540000" cy="540000"/>
          </a:xfrm>
          <a:prstGeom prst="rect">
            <a:avLst/>
          </a:prstGeom>
          <a:noFill/>
          <a:ln>
            <a:noFill/>
          </a:ln>
        </p:spPr>
      </p:pic>
      <p:pic>
        <p:nvPicPr>
          <p:cNvPr descr="Enrutador inalámbrico" id="855" name="Google Shape;855;p56"/>
          <p:cNvPicPr preferRelativeResize="0"/>
          <p:nvPr/>
        </p:nvPicPr>
        <p:blipFill rotWithShape="1">
          <a:blip r:embed="rId9">
            <a:alphaModFix/>
          </a:blip>
          <a:srcRect b="0" l="0" r="0" t="0"/>
          <a:stretch/>
        </p:blipFill>
        <p:spPr>
          <a:xfrm>
            <a:off x="10173717" y="2333928"/>
            <a:ext cx="540000" cy="540000"/>
          </a:xfrm>
          <a:prstGeom prst="rect">
            <a:avLst/>
          </a:prstGeom>
          <a:noFill/>
          <a:ln>
            <a:noFill/>
          </a:ln>
        </p:spPr>
      </p:pic>
      <p:cxnSp>
        <p:nvCxnSpPr>
          <p:cNvPr id="856" name="Google Shape;856;p56"/>
          <p:cNvCxnSpPr/>
          <p:nvPr/>
        </p:nvCxnSpPr>
        <p:spPr>
          <a:xfrm>
            <a:off x="838200" y="2103120"/>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857" name="Google Shape;857;p56"/>
          <p:cNvSpPr txBox="1"/>
          <p:nvPr/>
        </p:nvSpPr>
        <p:spPr>
          <a:xfrm>
            <a:off x="2451462" y="1795343"/>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858" name="Google Shape;858;p56"/>
          <p:cNvSpPr/>
          <p:nvPr/>
        </p:nvSpPr>
        <p:spPr>
          <a:xfrm>
            <a:off x="838199" y="4073432"/>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71450" lvl="0" marL="1714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59" name="Google Shape;859;p56"/>
          <p:cNvSpPr/>
          <p:nvPr/>
        </p:nvSpPr>
        <p:spPr>
          <a:xfrm>
            <a:off x="2479763" y="4073432"/>
            <a:ext cx="3155266" cy="2144484"/>
          </a:xfrm>
          <a:prstGeom prst="roundRect">
            <a:avLst>
              <a:gd fmla="val 11442"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l">
              <a:lnSpc>
                <a:spcPct val="150000"/>
              </a:lnSpc>
              <a:spcBef>
                <a:spcPts val="0"/>
              </a:spcBef>
              <a:spcAft>
                <a:spcPts val="0"/>
              </a:spcAft>
              <a:buNone/>
            </a:pPr>
            <a:r>
              <a:rPr lang="es-CO" sz="1200">
                <a:solidFill>
                  <a:srgbClr val="333333"/>
                </a:solidFill>
                <a:latin typeface="Roboto Condensed Light"/>
                <a:ea typeface="Roboto Condensed Light"/>
                <a:cs typeface="Roboto Condensed Light"/>
                <a:sym typeface="Roboto Condensed Light"/>
              </a:rPr>
              <a:t>Información incompleta: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Taxonómica</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Espacial</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del evento</a:t>
            </a:r>
            <a:endParaRPr/>
          </a:p>
          <a:p>
            <a:pPr indent="-285750" lvl="0" marL="285750"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Datos descriptivos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sp>
        <p:nvSpPr>
          <p:cNvPr id="860" name="Google Shape;860;p56"/>
          <p:cNvSpPr/>
          <p:nvPr/>
        </p:nvSpPr>
        <p:spPr>
          <a:xfrm>
            <a:off x="5790192" y="4073426"/>
            <a:ext cx="2021397"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Falta de experiencia</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interpretación</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Diseño de la base de datos</a:t>
            </a:r>
            <a:endParaRPr/>
          </a:p>
          <a:p>
            <a:pPr indent="-141288" lvl="0" marL="141288"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Copias de seguridad</a:t>
            </a:r>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61" name="Google Shape;861;p56"/>
          <p:cNvSpPr/>
          <p:nvPr/>
        </p:nvSpPr>
        <p:spPr>
          <a:xfrm>
            <a:off x="7949295" y="4073424"/>
            <a:ext cx="1500051" cy="2144484"/>
          </a:xfrm>
          <a:prstGeom prst="roundRect">
            <a:avLst>
              <a:gd fmla="val 16667" name="adj"/>
            </a:avLst>
          </a:prstGeom>
          <a:solidFill>
            <a:srgbClr val="B9BED0"/>
          </a:solidFill>
          <a:ln cap="flat" cmpd="sng" w="12700">
            <a:solidFill>
              <a:srgbClr val="B9BED0"/>
            </a:solidFill>
            <a:prstDash val="solid"/>
            <a:miter lim="800000"/>
            <a:headEnd len="sm" w="sm" type="none"/>
            <a:tailEnd len="sm" w="sm" type="none"/>
          </a:ln>
        </p:spPr>
        <p:txBody>
          <a:bodyPr anchorCtr="0" anchor="ctr" bIns="36000" lIns="36000" spcFirstLastPara="1" rIns="36000" wrap="square" tIns="36000">
            <a:noAutofit/>
          </a:bodyPr>
          <a:lstStyle/>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existe</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No </a:t>
            </a:r>
            <a:r>
              <a:rPr i="1" lang="es-CO" sz="1200">
                <a:solidFill>
                  <a:srgbClr val="333333"/>
                </a:solidFill>
                <a:latin typeface="Roboto Condensed Light"/>
                <a:ea typeface="Roboto Condensed Light"/>
                <a:cs typeface="Roboto Condensed Light"/>
                <a:sym typeface="Roboto Condensed Light"/>
              </a:rPr>
              <a:t>feedback</a:t>
            </a:r>
            <a:endParaRPr i="1" sz="1200">
              <a:solidFill>
                <a:srgbClr val="333333"/>
              </a:solidFill>
              <a:latin typeface="Roboto Condensed Light"/>
              <a:ea typeface="Roboto Condensed Light"/>
              <a:cs typeface="Roboto Condensed Light"/>
              <a:sym typeface="Roboto Condensed Light"/>
            </a:endParaRPr>
          </a:p>
          <a:p>
            <a:pPr indent="-209550" lvl="0" marL="285750" marR="0" rtl="0" algn="l">
              <a:lnSpc>
                <a:spcPct val="150000"/>
              </a:lnSpc>
              <a:spcBef>
                <a:spcPts val="0"/>
              </a:spcBef>
              <a:spcAft>
                <a:spcPts val="0"/>
              </a:spcAft>
              <a:buClr>
                <a:schemeClr val="dk1"/>
              </a:buClr>
              <a:buSzPts val="1200"/>
              <a:buFont typeface="Arial"/>
              <a:buNone/>
            </a:pPr>
            <a:r>
              <a:t/>
            </a:r>
            <a:endParaRPr sz="1200">
              <a:solidFill>
                <a:srgbClr val="333333"/>
              </a:solidFill>
              <a:latin typeface="Roboto Condensed Light"/>
              <a:ea typeface="Roboto Condensed Light"/>
              <a:cs typeface="Roboto Condensed Light"/>
              <a:sym typeface="Roboto Condensed Light"/>
            </a:endParaRPr>
          </a:p>
        </p:txBody>
      </p:sp>
      <p:sp>
        <p:nvSpPr>
          <p:cNvPr id="862" name="Google Shape;862;p56"/>
          <p:cNvSpPr/>
          <p:nvPr/>
        </p:nvSpPr>
        <p:spPr>
          <a:xfrm>
            <a:off x="9583745" y="4073424"/>
            <a:ext cx="1719944" cy="2144484"/>
          </a:xfrm>
          <a:prstGeom prst="roundRect">
            <a:avLst>
              <a:gd fmla="val 16667" name="adj"/>
            </a:avLst>
          </a:prstGeom>
          <a:solidFill>
            <a:srgbClr val="B9BED0"/>
          </a:solidFill>
          <a:ln cap="flat" cmpd="sng" w="28575">
            <a:solidFill>
              <a:srgbClr val="EB6B42"/>
            </a:solidFill>
            <a:prstDash val="solid"/>
            <a:miter lim="800000"/>
            <a:headEnd len="sm" w="sm" type="none"/>
            <a:tailEnd len="sm" w="sm" type="none"/>
          </a:ln>
        </p:spPr>
        <p:txBody>
          <a:bodyPr anchorCtr="0" anchor="ctr" bIns="36000" lIns="36000" spcFirstLastPara="1" rIns="36000" wrap="square" tIns="36000">
            <a:noAutofit/>
          </a:bodyPr>
          <a:lstStyle/>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Mala exportación</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Conversiones</a:t>
            </a:r>
            <a:endParaRPr/>
          </a:p>
          <a:p>
            <a:pPr indent="-180975" lvl="0" marL="180975" marR="0" rtl="0" algn="l">
              <a:lnSpc>
                <a:spcPct val="150000"/>
              </a:lnSpc>
              <a:spcBef>
                <a:spcPts val="0"/>
              </a:spcBef>
              <a:spcAft>
                <a:spcPts val="0"/>
              </a:spcAft>
              <a:buClr>
                <a:srgbClr val="333333"/>
              </a:buClr>
              <a:buSzPts val="1200"/>
              <a:buFont typeface="Arial"/>
              <a:buChar char="•"/>
            </a:pPr>
            <a:r>
              <a:rPr lang="es-CO" sz="1200">
                <a:solidFill>
                  <a:srgbClr val="333333"/>
                </a:solidFill>
                <a:latin typeface="Roboto Condensed Light"/>
                <a:ea typeface="Roboto Condensed Light"/>
                <a:cs typeface="Roboto Condensed Light"/>
                <a:sym typeface="Roboto Condensed Light"/>
              </a:rPr>
              <a:t>Uso incorrecto de los datos</a:t>
            </a:r>
            <a:endParaRPr/>
          </a:p>
          <a:p>
            <a:pPr indent="0" lvl="0" marL="0" marR="0" rtl="0" algn="l">
              <a:lnSpc>
                <a:spcPct val="150000"/>
              </a:lnSpc>
              <a:spcBef>
                <a:spcPts val="0"/>
              </a:spcBef>
              <a:spcAft>
                <a:spcPts val="0"/>
              </a:spcAft>
              <a:buNone/>
            </a:pPr>
            <a:r>
              <a:t/>
            </a:r>
            <a:endParaRPr sz="1200">
              <a:solidFill>
                <a:srgbClr val="333333"/>
              </a:solidFill>
              <a:latin typeface="Roboto Condensed Light"/>
              <a:ea typeface="Roboto Condensed Light"/>
              <a:cs typeface="Roboto Condensed Light"/>
              <a:sym typeface="Roboto Condensed Light"/>
            </a:endParaRPr>
          </a:p>
        </p:txBody>
      </p:sp>
      <p:pic>
        <p:nvPicPr>
          <p:cNvPr id="863" name="Google Shape;863;p56"/>
          <p:cNvPicPr preferRelativeResize="0"/>
          <p:nvPr/>
        </p:nvPicPr>
        <p:blipFill rotWithShape="1">
          <a:blip r:embed="rId10">
            <a:alphaModFix/>
          </a:blip>
          <a:srcRect b="20569" l="34540" r="35583" t="0"/>
          <a:stretch/>
        </p:blipFill>
        <p:spPr>
          <a:xfrm flipH="1" rot="-5858316">
            <a:off x="9374255" y="3467015"/>
            <a:ext cx="284582" cy="9381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BF1"/>
        </a:solidFill>
      </p:bgPr>
    </p:bg>
    <p:spTree>
      <p:nvGrpSpPr>
        <p:cNvPr id="147" name="Shape 147"/>
        <p:cNvGrpSpPr/>
        <p:nvPr/>
      </p:nvGrpSpPr>
      <p:grpSpPr>
        <a:xfrm>
          <a:off x="0" y="0"/>
          <a:ext cx="0" cy="0"/>
          <a:chOff x="0" y="0"/>
          <a:chExt cx="0" cy="0"/>
        </a:xfrm>
      </p:grpSpPr>
      <p:pic>
        <p:nvPicPr>
          <p:cNvPr id="148" name="Google Shape;148;p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49" name="Google Shape;149;p6"/>
          <p:cNvSpPr/>
          <p:nvPr/>
        </p:nvSpPr>
        <p:spPr>
          <a:xfrm>
            <a:off x="0" y="447"/>
            <a:ext cx="4044326" cy="6413053"/>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6"/>
          <p:cNvSpPr/>
          <p:nvPr/>
        </p:nvSpPr>
        <p:spPr>
          <a:xfrm>
            <a:off x="4367463" y="416367"/>
            <a:ext cx="736332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000">
                <a:solidFill>
                  <a:srgbClr val="EB6B42"/>
                </a:solidFill>
                <a:latin typeface="Roboto Medium"/>
                <a:ea typeface="Roboto Medium"/>
                <a:cs typeface="Roboto Medium"/>
                <a:sym typeface="Roboto Medium"/>
              </a:rPr>
              <a:t>Mejorando la calidad de datos sobre biodiversidad en Latinoamérica: </a:t>
            </a:r>
            <a:r>
              <a:rPr lang="es-CO" sz="2000">
                <a:solidFill>
                  <a:srgbClr val="4E565F"/>
                </a:solidFill>
                <a:latin typeface="Roboto Light"/>
                <a:ea typeface="Roboto Light"/>
                <a:cs typeface="Roboto Light"/>
                <a:sym typeface="Roboto Light"/>
              </a:rPr>
              <a:t>documentación de buenas prácticas para los flujos de trabajo y ciclos de vida de los datos</a:t>
            </a:r>
            <a:endParaRPr/>
          </a:p>
        </p:txBody>
      </p:sp>
      <p:grpSp>
        <p:nvGrpSpPr>
          <p:cNvPr id="151" name="Google Shape;151;p6"/>
          <p:cNvGrpSpPr/>
          <p:nvPr/>
        </p:nvGrpSpPr>
        <p:grpSpPr>
          <a:xfrm>
            <a:off x="5050182" y="4211550"/>
            <a:ext cx="6246193" cy="1446900"/>
            <a:chOff x="4032760" y="4007463"/>
            <a:chExt cx="6246193" cy="1446900"/>
          </a:xfrm>
        </p:grpSpPr>
        <p:grpSp>
          <p:nvGrpSpPr>
            <p:cNvPr id="152" name="Google Shape;152;p6"/>
            <p:cNvGrpSpPr/>
            <p:nvPr/>
          </p:nvGrpSpPr>
          <p:grpSpPr>
            <a:xfrm>
              <a:off x="5957378" y="4007463"/>
              <a:ext cx="4321574" cy="1446900"/>
              <a:chOff x="5625993" y="4097012"/>
              <a:chExt cx="4321574" cy="1446900"/>
            </a:xfrm>
          </p:grpSpPr>
          <p:sp>
            <p:nvSpPr>
              <p:cNvPr id="153" name="Google Shape;153;p6"/>
              <p:cNvSpPr/>
              <p:nvPr/>
            </p:nvSpPr>
            <p:spPr>
              <a:xfrm>
                <a:off x="7922833" y="4333325"/>
                <a:ext cx="202473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rgbClr val="333333"/>
                    </a:solidFill>
                    <a:latin typeface="Roboto Medium"/>
                    <a:ea typeface="Roboto Medium"/>
                    <a:cs typeface="Roboto Medium"/>
                    <a:sym typeface="Roboto Medium"/>
                  </a:rPr>
                  <a:t>- no publicados</a:t>
                </a:r>
                <a:endParaRPr/>
              </a:p>
              <a:p>
                <a:pPr indent="0" lvl="0" marL="0" marR="0" rtl="0" algn="l">
                  <a:spcBef>
                    <a:spcPts val="0"/>
                  </a:spcBef>
                  <a:spcAft>
                    <a:spcPts val="0"/>
                  </a:spcAft>
                  <a:buNone/>
                </a:pPr>
                <a:r>
                  <a:rPr lang="es-CO" sz="2000">
                    <a:solidFill>
                      <a:srgbClr val="333333"/>
                    </a:solidFill>
                    <a:latin typeface="Roboto Medium"/>
                    <a:ea typeface="Roboto Medium"/>
                    <a:cs typeface="Roboto Medium"/>
                    <a:sym typeface="Roboto Medium"/>
                  </a:rPr>
                  <a:t>- publicados</a:t>
                </a:r>
                <a:endParaRPr/>
              </a:p>
              <a:p>
                <a:pPr indent="0" lvl="0" marL="0" marR="0" rtl="0" algn="l">
                  <a:spcBef>
                    <a:spcPts val="0"/>
                  </a:spcBef>
                  <a:spcAft>
                    <a:spcPts val="0"/>
                  </a:spcAft>
                  <a:buNone/>
                </a:pPr>
                <a:r>
                  <a:rPr lang="es-CO" sz="2000">
                    <a:solidFill>
                      <a:srgbClr val="333333"/>
                    </a:solidFill>
                    <a:latin typeface="Roboto Medium"/>
                    <a:ea typeface="Roboto Medium"/>
                    <a:cs typeface="Roboto Medium"/>
                    <a:sym typeface="Roboto Medium"/>
                  </a:rPr>
                  <a:t>- repatriados</a:t>
                </a:r>
                <a:endParaRPr/>
              </a:p>
            </p:txBody>
          </p:sp>
          <p:sp>
            <p:nvSpPr>
              <p:cNvPr id="154" name="Google Shape;154;p6"/>
              <p:cNvSpPr txBox="1"/>
              <p:nvPr/>
            </p:nvSpPr>
            <p:spPr>
              <a:xfrm>
                <a:off x="5625993" y="4097012"/>
                <a:ext cx="25200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8800">
                    <a:solidFill>
                      <a:srgbClr val="EB6B42"/>
                    </a:solidFill>
                    <a:latin typeface="Bebas Neue"/>
                    <a:ea typeface="Bebas Neue"/>
                    <a:cs typeface="Bebas Neue"/>
                    <a:sym typeface="Bebas Neue"/>
                  </a:rPr>
                  <a:t>DATOS</a:t>
                </a:r>
                <a:endParaRPr/>
              </a:p>
            </p:txBody>
          </p:sp>
        </p:grpSp>
        <p:sp>
          <p:nvSpPr>
            <p:cNvPr id="155" name="Google Shape;155;p6"/>
            <p:cNvSpPr/>
            <p:nvPr/>
          </p:nvSpPr>
          <p:spPr>
            <a:xfrm>
              <a:off x="4032760" y="4296123"/>
              <a:ext cx="2024735" cy="101566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2000">
                  <a:solidFill>
                    <a:srgbClr val="333333"/>
                  </a:solidFill>
                  <a:latin typeface="Roboto Medium"/>
                  <a:ea typeface="Roboto Medium"/>
                  <a:cs typeface="Roboto Medium"/>
                  <a:sym typeface="Roboto Medium"/>
                </a:rPr>
                <a:t>digitalización -</a:t>
              </a:r>
              <a:endParaRPr/>
            </a:p>
            <a:p>
              <a:pPr indent="0" lvl="0" marL="0" marR="0" rtl="0" algn="r">
                <a:spcBef>
                  <a:spcPts val="0"/>
                </a:spcBef>
                <a:spcAft>
                  <a:spcPts val="0"/>
                </a:spcAft>
                <a:buNone/>
              </a:pPr>
              <a:r>
                <a:rPr lang="es-CO" sz="2000">
                  <a:solidFill>
                    <a:srgbClr val="333333"/>
                  </a:solidFill>
                  <a:latin typeface="Roboto Medium"/>
                  <a:ea typeface="Roboto Medium"/>
                  <a:cs typeface="Roboto Medium"/>
                  <a:sym typeface="Roboto Medium"/>
                </a:rPr>
                <a:t>publicación -</a:t>
              </a:r>
              <a:endParaRPr/>
            </a:p>
            <a:p>
              <a:pPr indent="0" lvl="0" marL="0" marR="0" rtl="0" algn="r">
                <a:spcBef>
                  <a:spcPts val="0"/>
                </a:spcBef>
                <a:spcAft>
                  <a:spcPts val="0"/>
                </a:spcAft>
                <a:buNone/>
              </a:pPr>
              <a:r>
                <a:rPr lang="es-CO" sz="2000">
                  <a:solidFill>
                    <a:srgbClr val="333333"/>
                  </a:solidFill>
                  <a:latin typeface="Roboto Medium"/>
                  <a:ea typeface="Roboto Medium"/>
                  <a:cs typeface="Roboto Medium"/>
                  <a:sym typeface="Roboto Medium"/>
                </a:rPr>
                <a:t>repatriación -</a:t>
              </a:r>
              <a:endParaRPr/>
            </a:p>
          </p:txBody>
        </p:sp>
      </p:grpSp>
      <p:sp>
        <p:nvSpPr>
          <p:cNvPr id="156" name="Google Shape;156;p6"/>
          <p:cNvSpPr txBox="1"/>
          <p:nvPr/>
        </p:nvSpPr>
        <p:spPr>
          <a:xfrm>
            <a:off x="0" y="4460721"/>
            <a:ext cx="404432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chemeClr val="lt1"/>
                </a:solidFill>
                <a:latin typeface="Roboto"/>
                <a:ea typeface="Roboto"/>
                <a:cs typeface="Roboto"/>
                <a:sym typeface="Roboto"/>
              </a:rPr>
              <a:t>CESP</a:t>
            </a:r>
            <a:r>
              <a:rPr lang="es-CO" sz="4000">
                <a:solidFill>
                  <a:schemeClr val="lt1"/>
                </a:solidFill>
                <a:latin typeface="Roboto Thin"/>
                <a:ea typeface="Roboto Thin"/>
                <a:cs typeface="Roboto Thin"/>
                <a:sym typeface="Roboto Thin"/>
              </a:rPr>
              <a:t>2020-018</a:t>
            </a:r>
            <a:endParaRPr/>
          </a:p>
        </p:txBody>
      </p:sp>
      <p:pic>
        <p:nvPicPr>
          <p:cNvPr id="157" name="Google Shape;157;p6"/>
          <p:cNvPicPr preferRelativeResize="0"/>
          <p:nvPr/>
        </p:nvPicPr>
        <p:blipFill rotWithShape="1">
          <a:blip r:embed="rId4">
            <a:alphaModFix/>
          </a:blip>
          <a:srcRect b="0" l="0" r="0" t="0"/>
          <a:stretch/>
        </p:blipFill>
        <p:spPr>
          <a:xfrm>
            <a:off x="468839" y="5536652"/>
            <a:ext cx="3019164" cy="621872"/>
          </a:xfrm>
          <a:prstGeom prst="rect">
            <a:avLst/>
          </a:prstGeom>
          <a:noFill/>
          <a:ln>
            <a:noFill/>
          </a:ln>
        </p:spPr>
      </p:pic>
      <p:sp>
        <p:nvSpPr>
          <p:cNvPr id="158" name="Google Shape;158;p6"/>
          <p:cNvSpPr/>
          <p:nvPr/>
        </p:nvSpPr>
        <p:spPr>
          <a:xfrm>
            <a:off x="4367463" y="3148360"/>
            <a:ext cx="736332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rgbClr val="4E565F"/>
                </a:solidFill>
                <a:latin typeface="Roboto Light"/>
                <a:ea typeface="Roboto Light"/>
                <a:cs typeface="Roboto Light"/>
                <a:sym typeface="Roboto Light"/>
              </a:rPr>
              <a:t> 30 de noviembre de 2020 - 30 de abril de 2022  	</a:t>
            </a:r>
            <a:r>
              <a:rPr lang="es-CO" sz="1400">
                <a:solidFill>
                  <a:srgbClr val="EB6B42"/>
                </a:solidFill>
                <a:latin typeface="Roboto"/>
                <a:ea typeface="Roboto"/>
                <a:cs typeface="Roboto"/>
                <a:sym typeface="Roboto"/>
              </a:rPr>
              <a:t>€</a:t>
            </a:r>
            <a:r>
              <a:rPr lang="es-CO" sz="1400">
                <a:solidFill>
                  <a:srgbClr val="4E565F"/>
                </a:solidFill>
                <a:latin typeface="Roboto Light"/>
                <a:ea typeface="Roboto Light"/>
                <a:cs typeface="Roboto Light"/>
                <a:sym typeface="Roboto Light"/>
              </a:rPr>
              <a:t>14,735 + </a:t>
            </a:r>
            <a:r>
              <a:rPr lang="es-CO" sz="1400">
                <a:solidFill>
                  <a:srgbClr val="EB6B42"/>
                </a:solidFill>
                <a:latin typeface="Roboto"/>
                <a:ea typeface="Roboto"/>
                <a:cs typeface="Roboto"/>
                <a:sym typeface="Roboto"/>
              </a:rPr>
              <a:t>€</a:t>
            </a:r>
            <a:r>
              <a:rPr lang="es-CO" sz="1400">
                <a:solidFill>
                  <a:srgbClr val="4E565F"/>
                </a:solidFill>
                <a:latin typeface="Roboto Light"/>
                <a:ea typeface="Roboto Light"/>
                <a:cs typeface="Roboto Light"/>
                <a:sym typeface="Roboto Light"/>
              </a:rPr>
              <a:t> 37.500</a:t>
            </a:r>
            <a:endParaRPr/>
          </a:p>
        </p:txBody>
      </p:sp>
      <p:pic>
        <p:nvPicPr>
          <p:cNvPr descr="Calendario diario" id="159" name="Google Shape;159;p6"/>
          <p:cNvPicPr preferRelativeResize="0"/>
          <p:nvPr/>
        </p:nvPicPr>
        <p:blipFill rotWithShape="1">
          <a:blip r:embed="rId5">
            <a:alphaModFix/>
          </a:blip>
          <a:srcRect b="0" l="0" r="0" t="0"/>
          <a:stretch/>
        </p:blipFill>
        <p:spPr>
          <a:xfrm>
            <a:off x="4712369" y="3148360"/>
            <a:ext cx="316832" cy="316832"/>
          </a:xfrm>
          <a:prstGeom prst="rect">
            <a:avLst/>
          </a:prstGeom>
          <a:noFill/>
          <a:ln>
            <a:noFill/>
          </a:ln>
        </p:spPr>
      </p:pic>
      <p:pic>
        <p:nvPicPr>
          <p:cNvPr descr="Vultur gryphus Linnaeus, 1758" id="160" name="Google Shape;160;p6"/>
          <p:cNvPicPr preferRelativeResize="0"/>
          <p:nvPr/>
        </p:nvPicPr>
        <p:blipFill rotWithShape="1">
          <a:blip r:embed="rId6">
            <a:alphaModFix/>
          </a:blip>
          <a:srcRect b="24761" l="0" r="0" t="43888"/>
          <a:stretch/>
        </p:blipFill>
        <p:spPr>
          <a:xfrm>
            <a:off x="4367463" y="1561971"/>
            <a:ext cx="7363326" cy="1515979"/>
          </a:xfrm>
          <a:prstGeom prst="rect">
            <a:avLst/>
          </a:prstGeom>
          <a:noFill/>
          <a:ln>
            <a:noFill/>
          </a:ln>
        </p:spPr>
      </p:pic>
      <p:sp>
        <p:nvSpPr>
          <p:cNvPr id="161" name="Google Shape;161;p6"/>
          <p:cNvSpPr/>
          <p:nvPr/>
        </p:nvSpPr>
        <p:spPr>
          <a:xfrm>
            <a:off x="4367462" y="1561971"/>
            <a:ext cx="736332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00">
                <a:solidFill>
                  <a:schemeClr val="lt1"/>
                </a:solidFill>
                <a:latin typeface="Roboto"/>
                <a:ea typeface="Roboto"/>
                <a:cs typeface="Roboto"/>
                <a:sym typeface="Roboto"/>
              </a:rPr>
              <a:t>Cóndor Andino (</a:t>
            </a:r>
            <a:r>
              <a:rPr i="1" lang="es-CO" sz="700">
                <a:solidFill>
                  <a:schemeClr val="lt1"/>
                </a:solidFill>
                <a:latin typeface="Roboto"/>
                <a:ea typeface="Roboto"/>
                <a:cs typeface="Roboto"/>
                <a:sym typeface="Roboto"/>
              </a:rPr>
              <a:t>Vultur gryphus</a:t>
            </a:r>
            <a:r>
              <a:rPr lang="es-CO" sz="700">
                <a:solidFill>
                  <a:schemeClr val="lt1"/>
                </a:solidFill>
                <a:latin typeface="Roboto"/>
                <a:ea typeface="Roboto"/>
                <a:cs typeface="Roboto"/>
                <a:sym typeface="Roboto"/>
              </a:rPr>
              <a:t>), Quindío, Colombia. Foto 2019 Ma Alejandra Bedoya-Cañón via </a:t>
            </a:r>
            <a:r>
              <a:rPr lang="es-CO" sz="700" u="sng">
                <a:solidFill>
                  <a:schemeClr val="lt1"/>
                </a:solidFill>
                <a:latin typeface="Roboto"/>
                <a:ea typeface="Roboto"/>
                <a:cs typeface="Roboto"/>
                <a:sym typeface="Roboto"/>
                <a:hlinkClick r:id="rId7">
                  <a:extLst>
                    <a:ext uri="{A12FA001-AC4F-418D-AE19-62706E023703}">
                      <ahyp:hlinkClr val="tx"/>
                    </a:ext>
                  </a:extLst>
                </a:hlinkClick>
              </a:rPr>
              <a:t>iNaturalist Research-grade Observations</a:t>
            </a:r>
            <a:r>
              <a:rPr lang="es-CO" sz="700">
                <a:solidFill>
                  <a:schemeClr val="lt1"/>
                </a:solidFill>
                <a:latin typeface="Roboto"/>
                <a:ea typeface="Roboto"/>
                <a:cs typeface="Roboto"/>
                <a:sym typeface="Roboto"/>
              </a:rPr>
              <a:t>, licenciada bajo </a:t>
            </a:r>
            <a:r>
              <a:rPr lang="es-CO" sz="700" u="sng">
                <a:solidFill>
                  <a:schemeClr val="lt1"/>
                </a:solidFill>
                <a:latin typeface="Roboto"/>
                <a:ea typeface="Roboto"/>
                <a:cs typeface="Roboto"/>
                <a:sym typeface="Roboto"/>
                <a:hlinkClick r:id="rId8">
                  <a:extLst>
                    <a:ext uri="{A12FA001-AC4F-418D-AE19-62706E023703}">
                      <ahyp:hlinkClr val="tx"/>
                    </a:ext>
                  </a:extLst>
                </a:hlinkClick>
              </a:rPr>
              <a:t>CC BY-NC 4.0</a:t>
            </a:r>
            <a:r>
              <a:rPr lang="es-CO" sz="700">
                <a:solidFill>
                  <a:schemeClr val="lt1"/>
                </a:solidFill>
                <a:latin typeface="Roboto"/>
                <a:ea typeface="Roboto"/>
                <a:cs typeface="Roboto"/>
                <a:sym typeface="Roboto"/>
              </a:rPr>
              <a:t>.</a:t>
            </a:r>
            <a:endParaRPr sz="700">
              <a:solidFill>
                <a:schemeClr val="lt1"/>
              </a:solidFill>
              <a:latin typeface="Calibri"/>
              <a:ea typeface="Calibri"/>
              <a:cs typeface="Calibri"/>
              <a:sym typeface="Calibri"/>
            </a:endParaRPr>
          </a:p>
        </p:txBody>
      </p:sp>
      <p:pic>
        <p:nvPicPr>
          <p:cNvPr descr="Piezas de rompecabezas" id="162" name="Google Shape;162;p6"/>
          <p:cNvPicPr preferRelativeResize="0"/>
          <p:nvPr/>
        </p:nvPicPr>
        <p:blipFill rotWithShape="1">
          <a:blip r:embed="rId9">
            <a:alphaModFix/>
          </a:blip>
          <a:srcRect b="0" l="0" r="0" t="0"/>
          <a:stretch/>
        </p:blipFill>
        <p:spPr>
          <a:xfrm>
            <a:off x="860349" y="1537971"/>
            <a:ext cx="2520000" cy="25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7"/>
          <p:cNvSpPr txBox="1"/>
          <p:nvPr>
            <p:ph idx="1" type="body"/>
          </p:nvPr>
        </p:nvSpPr>
        <p:spPr>
          <a:xfrm>
            <a:off x="4178460" y="888076"/>
            <a:ext cx="717533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s-CO" sz="2000">
                <a:latin typeface="Roboto Medium"/>
                <a:ea typeface="Roboto Medium"/>
                <a:cs typeface="Roboto Medium"/>
                <a:sym typeface="Roboto Medium"/>
              </a:rPr>
              <a:t>Geo-espacial: </a:t>
            </a:r>
            <a:r>
              <a:rPr lang="es-CO" sz="2000">
                <a:latin typeface="Roboto Light"/>
                <a:ea typeface="Roboto Light"/>
                <a:cs typeface="Roboto Light"/>
                <a:sym typeface="Roboto Light"/>
              </a:rPr>
              <a:t>Datos con coordenadas o georreferenciados y regiones político-administrativas documentadas.</a:t>
            </a:r>
            <a:endParaRPr/>
          </a:p>
          <a:p>
            <a:pPr indent="-101600" lvl="0" marL="228600" rtl="0" algn="l">
              <a:lnSpc>
                <a:spcPct val="90000"/>
              </a:lnSpc>
              <a:spcBef>
                <a:spcPts val="1000"/>
              </a:spcBef>
              <a:spcAft>
                <a:spcPts val="0"/>
              </a:spcAft>
              <a:buClr>
                <a:schemeClr val="dk1"/>
              </a:buClr>
              <a:buSzPts val="2000"/>
              <a:buNone/>
            </a:pPr>
            <a:r>
              <a:t/>
            </a:r>
            <a:endParaRPr sz="2000">
              <a:latin typeface="Roboto Light"/>
              <a:ea typeface="Roboto Light"/>
              <a:cs typeface="Roboto Light"/>
              <a:sym typeface="Roboto Light"/>
            </a:endParaRPr>
          </a:p>
          <a:p>
            <a:pPr indent="-228600" lvl="0" marL="228600" rtl="0" algn="l">
              <a:lnSpc>
                <a:spcPct val="90000"/>
              </a:lnSpc>
              <a:spcBef>
                <a:spcPts val="1000"/>
              </a:spcBef>
              <a:spcAft>
                <a:spcPts val="0"/>
              </a:spcAft>
              <a:buClr>
                <a:schemeClr val="dk1"/>
              </a:buClr>
              <a:buSzPts val="2000"/>
              <a:buChar char="•"/>
            </a:pPr>
            <a:r>
              <a:rPr lang="es-CO" sz="2000">
                <a:latin typeface="Roboto Medium"/>
                <a:ea typeface="Roboto Medium"/>
                <a:cs typeface="Roboto Medium"/>
                <a:sym typeface="Roboto Medium"/>
              </a:rPr>
              <a:t>Taxonomía (nomenclatura): </a:t>
            </a:r>
            <a:r>
              <a:rPr lang="es-CO" sz="2000">
                <a:latin typeface="Roboto Light"/>
                <a:ea typeface="Roboto Light"/>
                <a:cs typeface="Roboto Light"/>
                <a:sym typeface="Roboto Light"/>
              </a:rPr>
              <a:t>Nombres científicos, niveles taxonómicos</a:t>
            </a:r>
            <a:endParaRPr/>
          </a:p>
          <a:p>
            <a:pPr indent="-101600" lvl="0" marL="228600" rtl="0" algn="l">
              <a:lnSpc>
                <a:spcPct val="90000"/>
              </a:lnSpc>
              <a:spcBef>
                <a:spcPts val="1000"/>
              </a:spcBef>
              <a:spcAft>
                <a:spcPts val="0"/>
              </a:spcAft>
              <a:buClr>
                <a:schemeClr val="dk1"/>
              </a:buClr>
              <a:buSzPts val="2000"/>
              <a:buNone/>
            </a:pPr>
            <a:r>
              <a:t/>
            </a:r>
            <a:endParaRPr sz="2000">
              <a:latin typeface="Roboto Light"/>
              <a:ea typeface="Roboto Light"/>
              <a:cs typeface="Roboto Light"/>
              <a:sym typeface="Roboto Light"/>
            </a:endParaRPr>
          </a:p>
          <a:p>
            <a:pPr indent="-228600" lvl="0" marL="228600" rtl="0" algn="l">
              <a:lnSpc>
                <a:spcPct val="90000"/>
              </a:lnSpc>
              <a:spcBef>
                <a:spcPts val="1000"/>
              </a:spcBef>
              <a:spcAft>
                <a:spcPts val="0"/>
              </a:spcAft>
              <a:buClr>
                <a:schemeClr val="dk1"/>
              </a:buClr>
              <a:buSzPts val="2000"/>
              <a:buChar char="•"/>
            </a:pPr>
            <a:r>
              <a:rPr lang="es-CO" sz="2000">
                <a:latin typeface="Roboto Medium"/>
                <a:ea typeface="Roboto Medium"/>
                <a:cs typeface="Roboto Medium"/>
                <a:sym typeface="Roboto Medium"/>
              </a:rPr>
              <a:t>Formato (Estandarización): </a:t>
            </a:r>
            <a:r>
              <a:rPr lang="es-CO" sz="2000">
                <a:latin typeface="Roboto Light"/>
                <a:ea typeface="Roboto Light"/>
                <a:cs typeface="Roboto Light"/>
                <a:sym typeface="Roboto Light"/>
              </a:rPr>
              <a:t>Errores de tipeo, formatos de fecha, formatos de coordenadas, caracteres especiales y demás.</a:t>
            </a:r>
            <a:endParaRPr/>
          </a:p>
        </p:txBody>
      </p:sp>
      <p:pic>
        <p:nvPicPr>
          <p:cNvPr id="870" name="Google Shape;870;p5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871" name="Google Shape;871;p57"/>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5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Dominios </a:t>
            </a:r>
            <a:r>
              <a:rPr b="1" lang="es-CO" sz="1600">
                <a:solidFill>
                  <a:schemeClr val="lt1"/>
                </a:solidFill>
                <a:latin typeface="Roboto"/>
                <a:ea typeface="Roboto"/>
                <a:cs typeface="Roboto"/>
                <a:sym typeface="Roboto"/>
              </a:rPr>
              <a:t>de la</a:t>
            </a:r>
            <a:endParaRPr b="1" sz="4800">
              <a:solidFill>
                <a:schemeClr val="lt1"/>
              </a:solidFill>
              <a:latin typeface="Roboto"/>
              <a:ea typeface="Roboto"/>
              <a:cs typeface="Roboto"/>
              <a:sym typeface="Roboto"/>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información</a:t>
            </a:r>
            <a:endParaRPr/>
          </a:p>
        </p:txBody>
      </p:sp>
      <p:pic>
        <p:nvPicPr>
          <p:cNvPr descr="Lista de comprobación RTL" id="873" name="Google Shape;873;p57"/>
          <p:cNvPicPr preferRelativeResize="0"/>
          <p:nvPr/>
        </p:nvPicPr>
        <p:blipFill rotWithShape="1">
          <a:blip r:embed="rId4">
            <a:alphaModFix/>
          </a:blip>
          <a:srcRect b="0" l="0" r="0" t="0"/>
          <a:stretch/>
        </p:blipFill>
        <p:spPr>
          <a:xfrm>
            <a:off x="749613" y="1559688"/>
            <a:ext cx="2520000" cy="2520000"/>
          </a:xfrm>
          <a:prstGeom prst="rect">
            <a:avLst/>
          </a:prstGeom>
          <a:noFill/>
          <a:ln>
            <a:noFill/>
          </a:ln>
        </p:spPr>
      </p:pic>
      <p:sp>
        <p:nvSpPr>
          <p:cNvPr id="874" name="Google Shape;874;p57"/>
          <p:cNvSpPr txBox="1"/>
          <p:nvPr>
            <p:ph type="title"/>
          </p:nvPr>
        </p:nvSpPr>
        <p:spPr>
          <a:xfrm>
            <a:off x="4514126" y="4695230"/>
            <a:ext cx="683967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EB6B42"/>
              </a:buClr>
              <a:buSzPts val="2400"/>
              <a:buFont typeface="Roboto Light"/>
              <a:buNone/>
            </a:pPr>
            <a:r>
              <a:rPr lang="es-CO" sz="2400">
                <a:solidFill>
                  <a:srgbClr val="EB6B42"/>
                </a:solidFill>
                <a:latin typeface="Roboto Light"/>
                <a:ea typeface="Roboto Light"/>
                <a:cs typeface="Roboto Light"/>
                <a:sym typeface="Roboto Light"/>
              </a:rPr>
              <a:t>…donde se concentran los errores más comunes</a:t>
            </a:r>
            <a:endParaRPr sz="2400">
              <a:solidFill>
                <a:srgbClr val="EB6B4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p58"/>
          <p:cNvSpPr txBox="1"/>
          <p:nvPr/>
        </p:nvSpPr>
        <p:spPr>
          <a:xfrm>
            <a:off x="2987040" y="4563291"/>
            <a:ext cx="579990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EB6B42"/>
                </a:solidFill>
                <a:latin typeface="Roboto Medium"/>
                <a:ea typeface="Roboto Medium"/>
                <a:cs typeface="Roboto Medium"/>
                <a:sym typeface="Roboto Medium"/>
              </a:rPr>
              <a:t>¡Gracias!</a:t>
            </a:r>
            <a:endParaRPr/>
          </a:p>
          <a:p>
            <a:pPr indent="0" lvl="0" marL="0" marR="0" rtl="0" algn="l">
              <a:spcBef>
                <a:spcPts val="0"/>
              </a:spcBef>
              <a:spcAft>
                <a:spcPts val="0"/>
              </a:spcAft>
              <a:buNone/>
            </a:pPr>
            <a:r>
              <a:rPr lang="es-CO" sz="1800">
                <a:solidFill>
                  <a:srgbClr val="333333"/>
                </a:solidFill>
                <a:latin typeface="Roboto Light"/>
                <a:ea typeface="Roboto Light"/>
                <a:cs typeface="Roboto Light"/>
                <a:sym typeface="Roboto Light"/>
              </a:rPr>
              <a:t>Nos vemos en un próximo capítulo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BF1"/>
        </a:solidFill>
      </p:bgPr>
    </p:bg>
    <p:spTree>
      <p:nvGrpSpPr>
        <p:cNvPr id="167" name="Shape 167"/>
        <p:cNvGrpSpPr/>
        <p:nvPr/>
      </p:nvGrpSpPr>
      <p:grpSpPr>
        <a:xfrm>
          <a:off x="0" y="0"/>
          <a:ext cx="0" cy="0"/>
          <a:chOff x="0" y="0"/>
          <a:chExt cx="0" cy="0"/>
        </a:xfrm>
      </p:grpSpPr>
      <p:pic>
        <p:nvPicPr>
          <p:cNvPr id="168" name="Google Shape;168;p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69" name="Google Shape;169;p7"/>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Metodología</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de trabajo</a:t>
            </a:r>
            <a:endParaRPr/>
          </a:p>
        </p:txBody>
      </p:sp>
      <p:sp>
        <p:nvSpPr>
          <p:cNvPr id="171" name="Google Shape;171;p7"/>
          <p:cNvSpPr txBox="1"/>
          <p:nvPr/>
        </p:nvSpPr>
        <p:spPr>
          <a:xfrm>
            <a:off x="4389616" y="1386777"/>
            <a:ext cx="7381673" cy="44435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BF5737"/>
              </a:buClr>
              <a:buSzPts val="1800"/>
              <a:buFont typeface="Arial"/>
              <a:buChar char="•"/>
            </a:pPr>
            <a:r>
              <a:rPr lang="es-CO" sz="1800">
                <a:solidFill>
                  <a:schemeClr val="dk1"/>
                </a:solidFill>
                <a:latin typeface="Roboto Light"/>
                <a:ea typeface="Roboto Light"/>
                <a:cs typeface="Roboto Light"/>
                <a:sym typeface="Roboto Light"/>
              </a:rPr>
              <a:t>Serie de capítulos en línea tipo seminario (e-learning).</a:t>
            </a:r>
            <a:endParaRPr/>
          </a:p>
          <a:p>
            <a:pPr indent="-342900" lvl="1" marL="800100" marR="0" rtl="0" algn="l">
              <a:lnSpc>
                <a:spcPct val="200000"/>
              </a:lnSpc>
              <a:spcBef>
                <a:spcPts val="0"/>
              </a:spcBef>
              <a:spcAft>
                <a:spcPts val="0"/>
              </a:spcAft>
              <a:buClr>
                <a:srgbClr val="BF5737"/>
              </a:buClr>
              <a:buSzPts val="1800"/>
              <a:buFont typeface="Arial"/>
              <a:buChar char="•"/>
            </a:pPr>
            <a:r>
              <a:rPr b="0" i="0" lang="es-CO" sz="1800" u="none" cap="none" strike="noStrike">
                <a:solidFill>
                  <a:schemeClr val="dk1"/>
                </a:solidFill>
                <a:latin typeface="Roboto Light"/>
                <a:ea typeface="Roboto Light"/>
                <a:cs typeface="Roboto Light"/>
                <a:sym typeface="Roboto Light"/>
              </a:rPr>
              <a:t>Max. 75 min.</a:t>
            </a:r>
            <a:endParaRPr/>
          </a:p>
          <a:p>
            <a:pPr indent="-342900" lvl="1" marL="800100" marR="0" rtl="0" algn="l">
              <a:lnSpc>
                <a:spcPct val="200000"/>
              </a:lnSpc>
              <a:spcBef>
                <a:spcPts val="0"/>
              </a:spcBef>
              <a:spcAft>
                <a:spcPts val="0"/>
              </a:spcAft>
              <a:buClr>
                <a:srgbClr val="BF5737"/>
              </a:buClr>
              <a:buSzPts val="1800"/>
              <a:buFont typeface="Arial"/>
              <a:buChar char="•"/>
            </a:pPr>
            <a:r>
              <a:rPr b="0" i="0" lang="es-CO" sz="1800" u="none" cap="none" strike="noStrike">
                <a:solidFill>
                  <a:schemeClr val="dk1"/>
                </a:solidFill>
                <a:latin typeface="Roboto Light"/>
                <a:ea typeface="Roboto Light"/>
                <a:cs typeface="Roboto Light"/>
                <a:sym typeface="Roboto Light"/>
              </a:rPr>
              <a:t>Enfoque en buenas prácticas para mejorar la calidad de datos.</a:t>
            </a:r>
            <a:endParaRPr/>
          </a:p>
          <a:p>
            <a:pPr indent="-342900" lvl="0" marL="342900" marR="0" rtl="0" algn="l">
              <a:lnSpc>
                <a:spcPct val="200000"/>
              </a:lnSpc>
              <a:spcBef>
                <a:spcPts val="0"/>
              </a:spcBef>
              <a:spcAft>
                <a:spcPts val="0"/>
              </a:spcAft>
              <a:buClr>
                <a:srgbClr val="BF5737"/>
              </a:buClr>
              <a:buSzPts val="1800"/>
              <a:buFont typeface="Arial"/>
              <a:buChar char="•"/>
            </a:pPr>
            <a:r>
              <a:rPr lang="es-CO" sz="1800">
                <a:solidFill>
                  <a:schemeClr val="dk1"/>
                </a:solidFill>
                <a:latin typeface="Roboto Light"/>
                <a:ea typeface="Roboto Light"/>
                <a:cs typeface="Roboto Light"/>
                <a:sym typeface="Roboto Light"/>
              </a:rPr>
              <a:t>Espacios para responder inquietudes en cada seminario.</a:t>
            </a:r>
            <a:endParaRPr/>
          </a:p>
          <a:p>
            <a:pPr indent="-342900" lvl="1" marL="800100" marR="0" rtl="0" algn="l">
              <a:lnSpc>
                <a:spcPct val="200000"/>
              </a:lnSpc>
              <a:spcBef>
                <a:spcPts val="0"/>
              </a:spcBef>
              <a:spcAft>
                <a:spcPts val="0"/>
              </a:spcAft>
              <a:buClr>
                <a:srgbClr val="BF5737"/>
              </a:buClr>
              <a:buSzPts val="1800"/>
              <a:buFont typeface="Arial"/>
              <a:buChar char="•"/>
            </a:pPr>
            <a:r>
              <a:rPr b="0" i="0" lang="es-CO" sz="1800" u="none" cap="none" strike="noStrike">
                <a:solidFill>
                  <a:schemeClr val="dk1"/>
                </a:solidFill>
                <a:latin typeface="Roboto Light"/>
                <a:ea typeface="Roboto Light"/>
                <a:cs typeface="Roboto Light"/>
                <a:sym typeface="Roboto Light"/>
              </a:rPr>
              <a:t>Min 15 min.</a:t>
            </a:r>
            <a:endParaRPr/>
          </a:p>
          <a:p>
            <a:pPr indent="-342900" lvl="0" marL="342900" marR="0" rtl="0" algn="l">
              <a:lnSpc>
                <a:spcPct val="200000"/>
              </a:lnSpc>
              <a:spcBef>
                <a:spcPts val="0"/>
              </a:spcBef>
              <a:spcAft>
                <a:spcPts val="0"/>
              </a:spcAft>
              <a:buClr>
                <a:srgbClr val="BF5737"/>
              </a:buClr>
              <a:buSzPts val="1800"/>
              <a:buFont typeface="Arial"/>
              <a:buChar char="•"/>
            </a:pPr>
            <a:r>
              <a:rPr lang="es-CO" sz="1800">
                <a:solidFill>
                  <a:schemeClr val="dk1"/>
                </a:solidFill>
                <a:latin typeface="Roboto Light"/>
                <a:ea typeface="Roboto Light"/>
                <a:cs typeface="Roboto Light"/>
                <a:sym typeface="Roboto Light"/>
              </a:rPr>
              <a:t>Consultorio de calidad de datos.</a:t>
            </a:r>
            <a:endParaRPr/>
          </a:p>
          <a:p>
            <a:pPr indent="-342900" lvl="1" marL="800100" marR="0" rtl="0" algn="l">
              <a:lnSpc>
                <a:spcPct val="200000"/>
              </a:lnSpc>
              <a:spcBef>
                <a:spcPts val="0"/>
              </a:spcBef>
              <a:spcAft>
                <a:spcPts val="0"/>
              </a:spcAft>
              <a:buClr>
                <a:srgbClr val="BF5737"/>
              </a:buClr>
              <a:buSzPts val="1800"/>
              <a:buFont typeface="Arial"/>
              <a:buChar char="•"/>
            </a:pPr>
            <a:r>
              <a:rPr b="0" i="0" lang="es-CO" sz="1800" u="none" cap="none" strike="noStrike">
                <a:solidFill>
                  <a:schemeClr val="dk1"/>
                </a:solidFill>
                <a:latin typeface="Roboto Light"/>
                <a:ea typeface="Roboto Light"/>
                <a:cs typeface="Roboto Light"/>
                <a:sym typeface="Roboto Light"/>
              </a:rPr>
              <a:t>Max. 180 min.</a:t>
            </a:r>
            <a:endParaRPr/>
          </a:p>
          <a:p>
            <a:pPr indent="-228600" lvl="0" marL="342900" marR="0" rtl="0" algn="l">
              <a:lnSpc>
                <a:spcPct val="200000"/>
              </a:lnSpc>
              <a:spcBef>
                <a:spcPts val="0"/>
              </a:spcBef>
              <a:spcAft>
                <a:spcPts val="0"/>
              </a:spcAft>
              <a:buClr>
                <a:srgbClr val="BF5737"/>
              </a:buClr>
              <a:buSzPts val="1800"/>
              <a:buFont typeface="Arial"/>
              <a:buNone/>
            </a:pPr>
            <a:r>
              <a:t/>
            </a:r>
            <a:endParaRPr sz="1800">
              <a:solidFill>
                <a:schemeClr val="dk1"/>
              </a:solidFill>
              <a:latin typeface="Roboto Light"/>
              <a:ea typeface="Roboto Light"/>
              <a:cs typeface="Roboto Light"/>
              <a:sym typeface="Roboto Light"/>
            </a:endParaRPr>
          </a:p>
        </p:txBody>
      </p:sp>
      <p:pic>
        <p:nvPicPr>
          <p:cNvPr descr="Probeta" id="172" name="Google Shape;172;p7"/>
          <p:cNvPicPr preferRelativeResize="0"/>
          <p:nvPr/>
        </p:nvPicPr>
        <p:blipFill rotWithShape="1">
          <a:blip r:embed="rId4">
            <a:alphaModFix/>
          </a:blip>
          <a:srcRect b="0" l="0" r="0" t="0"/>
          <a:stretch/>
        </p:blipFill>
        <p:spPr>
          <a:xfrm>
            <a:off x="762163" y="1386777"/>
            <a:ext cx="2520000" cy="25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EFEA"/>
        </a:solidFill>
      </p:bgPr>
    </p:bg>
    <p:spTree>
      <p:nvGrpSpPr>
        <p:cNvPr id="177" name="Shape 177"/>
        <p:cNvGrpSpPr/>
        <p:nvPr/>
      </p:nvGrpSpPr>
      <p:grpSpPr>
        <a:xfrm>
          <a:off x="0" y="0"/>
          <a:ext cx="0" cy="0"/>
          <a:chOff x="0" y="0"/>
          <a:chExt cx="0" cy="0"/>
        </a:xfrm>
      </p:grpSpPr>
      <p:pic>
        <p:nvPicPr>
          <p:cNvPr id="178" name="Google Shape;178;p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79" name="Google Shape;179;p8"/>
          <p:cNvSpPr/>
          <p:nvPr/>
        </p:nvSpPr>
        <p:spPr>
          <a:xfrm>
            <a:off x="0" y="447"/>
            <a:ext cx="4044326" cy="6413053"/>
          </a:xfrm>
          <a:prstGeom prst="rect">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Calibri"/>
              <a:ea typeface="Calibri"/>
              <a:cs typeface="Calibri"/>
              <a:sym typeface="Calibri"/>
            </a:endParaRPr>
          </a:p>
        </p:txBody>
      </p:sp>
      <p:sp>
        <p:nvSpPr>
          <p:cNvPr id="180" name="Google Shape;180;p8"/>
          <p:cNvSpPr txBox="1"/>
          <p:nvPr/>
        </p:nvSpPr>
        <p:spPr>
          <a:xfrm>
            <a:off x="172645" y="4712386"/>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rgbClr val="333333"/>
                </a:solidFill>
                <a:latin typeface="Roboto"/>
                <a:ea typeface="Roboto"/>
                <a:cs typeface="Roboto"/>
                <a:sym typeface="Roboto"/>
              </a:rPr>
              <a:t>Consultorio</a:t>
            </a:r>
            <a:endParaRPr/>
          </a:p>
          <a:p>
            <a:pPr indent="0" lvl="0" marL="0" marR="0" rtl="0" algn="l">
              <a:spcBef>
                <a:spcPts val="0"/>
              </a:spcBef>
              <a:spcAft>
                <a:spcPts val="0"/>
              </a:spcAft>
              <a:buNone/>
            </a:pPr>
            <a:r>
              <a:rPr lang="es-CO" sz="4800">
                <a:solidFill>
                  <a:srgbClr val="333333"/>
                </a:solidFill>
                <a:latin typeface="Roboto Thin"/>
                <a:ea typeface="Roboto Thin"/>
                <a:cs typeface="Roboto Thin"/>
                <a:sym typeface="Roboto Thin"/>
              </a:rPr>
              <a:t>de datos</a:t>
            </a:r>
            <a:endParaRPr b="1" sz="4800">
              <a:solidFill>
                <a:srgbClr val="333333"/>
              </a:solidFill>
              <a:latin typeface="Roboto"/>
              <a:ea typeface="Roboto"/>
              <a:cs typeface="Roboto"/>
              <a:sym typeface="Roboto"/>
            </a:endParaRPr>
          </a:p>
        </p:txBody>
      </p:sp>
      <p:pic>
        <p:nvPicPr>
          <p:cNvPr id="181" name="Google Shape;181;p8"/>
          <p:cNvPicPr preferRelativeResize="0"/>
          <p:nvPr/>
        </p:nvPicPr>
        <p:blipFill rotWithShape="1">
          <a:blip r:embed="rId4">
            <a:alphaModFix/>
          </a:blip>
          <a:srcRect b="0" l="0" r="0" t="0"/>
          <a:stretch/>
        </p:blipFill>
        <p:spPr>
          <a:xfrm>
            <a:off x="6376614" y="190097"/>
            <a:ext cx="4302270" cy="6033752"/>
          </a:xfrm>
          <a:prstGeom prst="rect">
            <a:avLst/>
          </a:prstGeom>
          <a:noFill/>
          <a:ln>
            <a:noFill/>
          </a:ln>
        </p:spPr>
      </p:pic>
      <p:pic>
        <p:nvPicPr>
          <p:cNvPr descr="Latido" id="182" name="Google Shape;182;p8"/>
          <p:cNvPicPr preferRelativeResize="0"/>
          <p:nvPr/>
        </p:nvPicPr>
        <p:blipFill rotWithShape="1">
          <a:blip r:embed="rId5">
            <a:alphaModFix/>
          </a:blip>
          <a:srcRect b="0" l="0" r="0" t="0"/>
          <a:stretch/>
        </p:blipFill>
        <p:spPr>
          <a:xfrm>
            <a:off x="734453" y="1822278"/>
            <a:ext cx="2520000" cy="252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BF1"/>
        </a:solidFill>
      </p:bgPr>
    </p:bg>
    <p:spTree>
      <p:nvGrpSpPr>
        <p:cNvPr id="187" name="Shape 187"/>
        <p:cNvGrpSpPr/>
        <p:nvPr/>
      </p:nvGrpSpPr>
      <p:grpSpPr>
        <a:xfrm>
          <a:off x="0" y="0"/>
          <a:ext cx="0" cy="0"/>
          <a:chOff x="0" y="0"/>
          <a:chExt cx="0" cy="0"/>
        </a:xfrm>
      </p:grpSpPr>
      <p:pic>
        <p:nvPicPr>
          <p:cNvPr id="188" name="Google Shape;188;p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89" name="Google Shape;189;p9"/>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9"/>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Certificado</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participación</a:t>
            </a:r>
            <a:endParaRPr/>
          </a:p>
        </p:txBody>
      </p:sp>
      <p:sp>
        <p:nvSpPr>
          <p:cNvPr id="191" name="Google Shape;191;p9"/>
          <p:cNvSpPr txBox="1"/>
          <p:nvPr/>
        </p:nvSpPr>
        <p:spPr>
          <a:xfrm>
            <a:off x="4389616" y="2093207"/>
            <a:ext cx="7381673" cy="2227533"/>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BF5737"/>
              </a:buClr>
              <a:buSzPts val="1800"/>
              <a:buFont typeface="Arial"/>
              <a:buChar char="•"/>
            </a:pPr>
            <a:r>
              <a:rPr lang="es-CO" sz="1800">
                <a:solidFill>
                  <a:schemeClr val="dk1"/>
                </a:solidFill>
                <a:latin typeface="Roboto Light"/>
                <a:ea typeface="Roboto Light"/>
                <a:cs typeface="Roboto Light"/>
                <a:sym typeface="Roboto Light"/>
              </a:rPr>
              <a:t>Participación en el 100% de los seminario + consultorio de datos.</a:t>
            </a:r>
            <a:endParaRPr/>
          </a:p>
          <a:p>
            <a:pPr indent="0" lvl="0" marL="0" marR="0" rtl="0" algn="l">
              <a:lnSpc>
                <a:spcPct val="200000"/>
              </a:lnSpc>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342900" marR="0" rtl="0" algn="l">
              <a:lnSpc>
                <a:spcPct val="200000"/>
              </a:lnSpc>
              <a:spcBef>
                <a:spcPts val="0"/>
              </a:spcBef>
              <a:spcAft>
                <a:spcPts val="0"/>
              </a:spcAft>
              <a:buClr>
                <a:srgbClr val="BF5737"/>
              </a:buClr>
              <a:buSzPts val="1800"/>
              <a:buFont typeface="Arial"/>
              <a:buChar char="•"/>
            </a:pPr>
            <a:r>
              <a:rPr lang="es-CO" sz="1800">
                <a:solidFill>
                  <a:schemeClr val="dk1"/>
                </a:solidFill>
                <a:latin typeface="Roboto Light"/>
                <a:ea typeface="Roboto Light"/>
                <a:cs typeface="Roboto Light"/>
                <a:sym typeface="Roboto Light"/>
              </a:rPr>
              <a:t>No se proporcionan certificados para una participación parcial o que no se realice bajo la metodología establecida para cada sesión.</a:t>
            </a:r>
            <a:endParaRPr/>
          </a:p>
        </p:txBody>
      </p:sp>
      <p:pic>
        <p:nvPicPr>
          <p:cNvPr descr="Diploma" id="192" name="Google Shape;192;p9"/>
          <p:cNvPicPr preferRelativeResize="0"/>
          <p:nvPr/>
        </p:nvPicPr>
        <p:blipFill rotWithShape="1">
          <a:blip r:embed="rId4">
            <a:alphaModFix/>
          </a:blip>
          <a:srcRect b="0" l="0" r="0" t="0"/>
          <a:stretch/>
        </p:blipFill>
        <p:spPr>
          <a:xfrm>
            <a:off x="762163" y="1655892"/>
            <a:ext cx="2520000" cy="252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2021-11-04T23:51:30Z</dcterms:created>
  <dc:creator>Microsoft Office User</dc:creator>
</cp:coreProperties>
</file>